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5"/>
  </p:notesMasterIdLst>
  <p:sldIdLst>
    <p:sldId id="256" r:id="rId2"/>
    <p:sldId id="314" r:id="rId3"/>
    <p:sldId id="258" r:id="rId4"/>
    <p:sldId id="305" r:id="rId5"/>
    <p:sldId id="306" r:id="rId6"/>
    <p:sldId id="310" r:id="rId7"/>
    <p:sldId id="311" r:id="rId8"/>
    <p:sldId id="259" r:id="rId9"/>
    <p:sldId id="309" r:id="rId10"/>
    <p:sldId id="312" r:id="rId11"/>
    <p:sldId id="313" r:id="rId12"/>
    <p:sldId id="315" r:id="rId13"/>
    <p:sldId id="355" r:id="rId14"/>
    <p:sldId id="320" r:id="rId15"/>
    <p:sldId id="317" r:id="rId16"/>
    <p:sldId id="361" r:id="rId17"/>
    <p:sldId id="271" r:id="rId18"/>
    <p:sldId id="363" r:id="rId19"/>
    <p:sldId id="360" r:id="rId20"/>
    <p:sldId id="321" r:id="rId21"/>
    <p:sldId id="357" r:id="rId22"/>
    <p:sldId id="353" r:id="rId23"/>
    <p:sldId id="358" r:id="rId24"/>
    <p:sldId id="356" r:id="rId25"/>
    <p:sldId id="351" r:id="rId26"/>
    <p:sldId id="352" r:id="rId27"/>
    <p:sldId id="345" r:id="rId28"/>
    <p:sldId id="342" r:id="rId29"/>
    <p:sldId id="364" r:id="rId30"/>
    <p:sldId id="365" r:id="rId31"/>
    <p:sldId id="324" r:id="rId32"/>
    <p:sldId id="257" r:id="rId33"/>
    <p:sldId id="325" r:id="rId34"/>
    <p:sldId id="326" r:id="rId35"/>
    <p:sldId id="263" r:id="rId36"/>
    <p:sldId id="264" r:id="rId37"/>
    <p:sldId id="329" r:id="rId38"/>
    <p:sldId id="330" r:id="rId39"/>
    <p:sldId id="331" r:id="rId40"/>
    <p:sldId id="332" r:id="rId41"/>
    <p:sldId id="333" r:id="rId42"/>
    <p:sldId id="334" r:id="rId43"/>
    <p:sldId id="260" r:id="rId44"/>
    <p:sldId id="335" r:id="rId45"/>
    <p:sldId id="336" r:id="rId46"/>
    <p:sldId id="337" r:id="rId47"/>
    <p:sldId id="366" r:id="rId48"/>
    <p:sldId id="270" r:id="rId49"/>
    <p:sldId id="368" r:id="rId50"/>
    <p:sldId id="338" r:id="rId51"/>
    <p:sldId id="339" r:id="rId52"/>
    <p:sldId id="340" r:id="rId53"/>
    <p:sldId id="341" r:id="rId54"/>
  </p:sldIdLst>
  <p:sldSz cx="9144000" cy="5143500" type="screen16x9"/>
  <p:notesSz cx="6858000" cy="9144000"/>
  <p:embeddedFontLst>
    <p:embeddedFont>
      <p:font typeface="Abel" panose="02000506030000020004" pitchFamily="2" charset="0"/>
      <p:regular r:id="rId56"/>
    </p:embeddedFont>
    <p:embeddedFont>
      <p:font typeface="Montserrat" pitchFamily="2" charset="77"/>
      <p:regular r:id="rId57"/>
      <p:bold r:id="rId58"/>
      <p:italic r:id="rId59"/>
      <p:boldItalic r:id="rId60"/>
    </p:embeddedFont>
    <p:embeddedFont>
      <p:font typeface="Roboto Condensed" panose="020F0502020204030204" pitchFamily="34" charset="0"/>
      <p:regular r:id="rId61"/>
      <p:bold r:id="rId62"/>
      <p:italic r:id="rId63"/>
      <p:boldItalic r:id="rId64"/>
    </p:embeddedFont>
    <p:embeddedFont>
      <p:font typeface="Rubik" pitchFamily="2" charset="-79"/>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AE52"/>
    <a:srgbClr val="C0E4B4"/>
    <a:srgbClr val="539464"/>
    <a:srgbClr val="559865"/>
    <a:srgbClr val="ABDC9C"/>
    <a:srgbClr val="80B979"/>
    <a:srgbClr val="629E6D"/>
    <a:srgbClr val="48815B"/>
    <a:srgbClr val="70AE71"/>
    <a:srgbClr val="221A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27CB7D-8D9E-4078-8EF4-70587CFFBA20}">
  <a:tblStyle styleId="{0D27CB7D-8D9E-4078-8EF4-70587CFFBA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41" autoAdjust="0"/>
  </p:normalViewPr>
  <p:slideViewPr>
    <p:cSldViewPr snapToGrid="0">
      <p:cViewPr>
        <p:scale>
          <a:sx n="127" d="100"/>
          <a:sy n="127" d="100"/>
        </p:scale>
        <p:origin x="1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461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6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978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175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98d72262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998d72262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546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33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247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aea31311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aea31311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64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en-US" dirty="0"/>
              <a:t>Dropping unused features :</a:t>
            </a:r>
          </a:p>
          <a:p>
            <a:pPr>
              <a:buFont typeface="Arial" panose="020B0604020202020204" pitchFamily="34" charset="0"/>
              <a:buChar char="•"/>
            </a:pPr>
            <a:r>
              <a:rPr lang="en-US" dirty="0"/>
              <a:t>CMPLX_NUM, LIVING_GBA, CENSUS_TRACT : only available in condominium data</a:t>
            </a:r>
          </a:p>
          <a:p>
            <a:pPr>
              <a:buFont typeface="Arial" panose="020B0604020202020204" pitchFamily="34" charset="0"/>
              <a:buChar char="•"/>
            </a:pPr>
            <a:r>
              <a:rPr lang="en-US" dirty="0"/>
              <a:t>ASSESSMENT_SUBNBHD, FULLADDRESS, NATIONAL GRID, and CENSUS_BLOCK : high cardinality</a:t>
            </a:r>
          </a:p>
          <a:p>
            <a:pPr>
              <a:buFont typeface="Arial" panose="020B0604020202020204" pitchFamily="34" charset="0"/>
              <a:buChar char="•"/>
            </a:pPr>
            <a:r>
              <a:rPr lang="en-US" dirty="0"/>
              <a:t>CITY, STATE : single value (Washington, DC)</a:t>
            </a:r>
          </a:p>
          <a:p>
            <a:pPr>
              <a:buFont typeface="Arial" panose="020B0604020202020204" pitchFamily="34" charset="0"/>
              <a:buChar char="•"/>
            </a:pPr>
            <a:r>
              <a:rPr lang="en-US" dirty="0"/>
              <a:t>X, Y : same value with LONGITUDE and LATITUDE </a:t>
            </a:r>
          </a:p>
          <a:p>
            <a:pPr>
              <a:buFont typeface="Arial" panose="020B0604020202020204" pitchFamily="34" charset="0"/>
              <a:buChar char="•"/>
            </a:pPr>
            <a:r>
              <a:rPr lang="en-US" dirty="0"/>
              <a:t>SALEDATE : replaced with SALEYEAR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116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9afacedb7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afacedb7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22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charts above, we can see that the unqualified property does not reflect the market value. Therefore, we will follow the author's suggestion to remove all of the unqualified property from our dataset. Then, we will remove the QUALIFIED feature because now it only contains a single value which is Q.</a:t>
            </a:r>
            <a:endParaRPr dirty="0"/>
          </a:p>
        </p:txBody>
      </p:sp>
    </p:spTree>
    <p:extLst>
      <p:ext uri="{BB962C8B-B14F-4D97-AF65-F5344CB8AC3E}">
        <p14:creationId xmlns:p14="http://schemas.microsoft.com/office/powerpoint/2010/main" val="177222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298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94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464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13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887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151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1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65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43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98d7226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98d7226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990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69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580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afacedb7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afacedb7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670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3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679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92c87179f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92c87179f_1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54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371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586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309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995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9aea31311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9aea31311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646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811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39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851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9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461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a5542f15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a5542f1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814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9b0aa856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9b0aa856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97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63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92c87179f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92c87179f_1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4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98d72262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98d72262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a:buNone/>
              <a:defRPr sz="8500" b="0">
                <a:solidFill>
                  <a:schemeClr val="accent5"/>
                </a:solidFill>
              </a:defRPr>
            </a:lvl1pPr>
            <a:lvl2pPr lvl="1"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2pPr>
            <a:lvl3pPr lvl="2"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3pPr>
            <a:lvl4pPr lvl="3"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4pPr>
            <a:lvl5pPr lvl="4"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5pPr>
            <a:lvl6pPr lvl="5"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6pPr>
            <a:lvl7pPr lvl="6"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7pPr>
            <a:lvl8pPr lvl="7"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8pPr>
            <a:lvl9pPr lvl="8"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98" name="Google Shape;198;p17"/>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7"/>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17"/>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7"/>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17"/>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7"/>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4" name="Google Shape;204;p17"/>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5" name="Google Shape;205;p17"/>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a:buAutoNum type="alphaLcPeriod"/>
              <a:defRPr/>
            </a:lvl2pPr>
            <a:lvl3pPr lvl="2">
              <a:spcBef>
                <a:spcPts val="0"/>
              </a:spcBef>
              <a:spcAft>
                <a:spcPts val="0"/>
              </a:spcAft>
              <a:buClr>
                <a:srgbClr val="434343"/>
              </a:buClr>
              <a:buSzPts val="1200"/>
              <a:buFont typeface="Roboto Condensed"/>
              <a:buAutoNum type="romanLcPeriod"/>
              <a:defRPr/>
            </a:lvl3pPr>
            <a:lvl4pPr lvl="3">
              <a:spcBef>
                <a:spcPts val="0"/>
              </a:spcBef>
              <a:spcAft>
                <a:spcPts val="0"/>
              </a:spcAft>
              <a:buClr>
                <a:srgbClr val="434343"/>
              </a:buClr>
              <a:buSzPts val="1200"/>
              <a:buFont typeface="Roboto Condensed"/>
              <a:buAutoNum type="arabicPeriod"/>
              <a:defRPr/>
            </a:lvl4pPr>
            <a:lvl5pPr lvl="4">
              <a:spcBef>
                <a:spcPts val="0"/>
              </a:spcBef>
              <a:spcAft>
                <a:spcPts val="0"/>
              </a:spcAft>
              <a:buClr>
                <a:srgbClr val="434343"/>
              </a:buClr>
              <a:buSzPts val="1200"/>
              <a:buFont typeface="Roboto Condensed"/>
              <a:buAutoNum type="alphaLcPeriod"/>
              <a:defRPr/>
            </a:lvl5pPr>
            <a:lvl6pPr lvl="5">
              <a:spcBef>
                <a:spcPts val="0"/>
              </a:spcBef>
              <a:spcAft>
                <a:spcPts val="0"/>
              </a:spcAft>
              <a:buClr>
                <a:srgbClr val="434343"/>
              </a:buClr>
              <a:buSzPts val="1200"/>
              <a:buFont typeface="Roboto Condensed"/>
              <a:buAutoNum type="romanLcPeriod"/>
              <a:defRPr/>
            </a:lvl6pPr>
            <a:lvl7pPr lvl="6">
              <a:spcBef>
                <a:spcPts val="0"/>
              </a:spcBef>
              <a:spcAft>
                <a:spcPts val="0"/>
              </a:spcAft>
              <a:buClr>
                <a:srgbClr val="434343"/>
              </a:buClr>
              <a:buSzPts val="1200"/>
              <a:buFont typeface="Roboto Condensed"/>
              <a:buAutoNum type="arabicPeriod"/>
              <a:defRPr/>
            </a:lvl7pPr>
            <a:lvl8pPr lvl="7">
              <a:spcBef>
                <a:spcPts val="0"/>
              </a:spcBef>
              <a:spcAft>
                <a:spcPts val="0"/>
              </a:spcAft>
              <a:buClr>
                <a:srgbClr val="434343"/>
              </a:buClr>
              <a:buSzPts val="1200"/>
              <a:buFont typeface="Roboto Condensed"/>
              <a:buAutoNum type="alphaLcPeriod"/>
              <a:defRPr/>
            </a:lvl8pPr>
            <a:lvl9pPr lvl="8">
              <a:spcBef>
                <a:spcPts val="0"/>
              </a:spcBef>
              <a:spcAft>
                <a:spcPts val="0"/>
              </a:spcAft>
              <a:buClr>
                <a:srgbClr val="434343"/>
              </a:buClr>
              <a:buSzPts val="1200"/>
              <a:buFont typeface="Roboto Condensed"/>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5"/>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2" name="Google Shape;302;p25"/>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extLst>
      <p:ext uri="{BB962C8B-B14F-4D97-AF65-F5344CB8AC3E}">
        <p14:creationId xmlns:p14="http://schemas.microsoft.com/office/powerpoint/2010/main" val="1678773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71" r:id="rId19"/>
    <p:sldLayoutId id="2147483672" r:id="rId20"/>
    <p:sldLayoutId id="214748367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www.kaggle.com/christophercorrea/dc-residential-properti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gustikresna" TargetMode="External"/><Relationship Id="rId13" Type="http://schemas.openxmlformats.org/officeDocument/2006/relationships/hyperlink" Target="https://www.linkedin.com/in/rafif-hendrawan-7a588b162/" TargetMode="External"/><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hyperlink" Target="https://www.linkedin.com/in/gusti-ngurah-agung-kresna-5a4787a4/"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github.com/elvanselvano" TargetMode="External"/><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hyperlink" Target="https://www.linkedin.com/in/elvanselvano/" TargetMode="External"/><Relationship Id="rId4" Type="http://schemas.openxmlformats.org/officeDocument/2006/relationships/image" Target="../media/image2.jpg"/><Relationship Id="rId9" Type="http://schemas.openxmlformats.org/officeDocument/2006/relationships/hyperlink" Target="https://github.com/mini4wd14" TargetMode="External"/><Relationship Id="rId1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hyperlink" Target="https://dc-residential-properties.herokuapp.co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s://github.com/elvanselvano/purwadhika-final-projec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Purwadhika JCDSAH</a:t>
            </a:r>
            <a:br>
              <a:rPr lang="en" sz="4800" dirty="0"/>
            </a:br>
            <a:r>
              <a:rPr lang="en" sz="4800" dirty="0"/>
              <a:t>Final Project</a:t>
            </a:r>
            <a:endParaRPr sz="4800" dirty="0"/>
          </a:p>
        </p:txBody>
      </p:sp>
      <p:sp>
        <p:nvSpPr>
          <p:cNvPr id="329" name="Google Shape;329;p29"/>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lumMod val="50000"/>
                  </a:schemeClr>
                </a:solidFill>
              </a:rPr>
              <a:t>Matplotlib Team</a:t>
            </a:r>
            <a:endParaRPr sz="1600" dirty="0">
              <a:solidFill>
                <a:schemeClr val="accent6">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Understanding and Data Exploration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2</a:t>
            </a:r>
            <a:endParaRPr dirty="0">
              <a:solidFill>
                <a:schemeClr val="accent6">
                  <a:lumMod val="50000"/>
                </a:schemeClr>
              </a:solidFill>
            </a:endParaRPr>
          </a:p>
        </p:txBody>
      </p:sp>
    </p:spTree>
    <p:extLst>
      <p:ext uri="{BB962C8B-B14F-4D97-AF65-F5344CB8AC3E}">
        <p14:creationId xmlns:p14="http://schemas.microsoft.com/office/powerpoint/2010/main" val="293056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12019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7" name="Google Shape;407;p36"/>
          <p:cNvPicPr preferRelativeResize="0"/>
          <p:nvPr/>
        </p:nvPicPr>
        <p:blipFill rotWithShape="1">
          <a:blip r:embed="rId3">
            <a:alphaModFix/>
          </a:blip>
          <a:srcRect t="8290" r="16219" b="5076"/>
          <a:stretch/>
        </p:blipFill>
        <p:spPr>
          <a:xfrm>
            <a:off x="0" y="1122764"/>
            <a:ext cx="4572000" cy="2659276"/>
          </a:xfrm>
          <a:prstGeom prst="rect">
            <a:avLst/>
          </a:prstGeom>
          <a:noFill/>
          <a:ln>
            <a:noFill/>
          </a:ln>
        </p:spPr>
      </p:pic>
      <p:sp>
        <p:nvSpPr>
          <p:cNvPr id="408" name="Google Shape;408;p36"/>
          <p:cNvSpPr txBox="1">
            <a:spLocks noGrp="1"/>
          </p:cNvSpPr>
          <p:nvPr>
            <p:ph type="subTitle" idx="1"/>
          </p:nvPr>
        </p:nvSpPr>
        <p:spPr>
          <a:xfrm>
            <a:off x="5232875" y="1883985"/>
            <a:ext cx="3259800" cy="17004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dataset of DC Residential Properties is downloaded in </a:t>
            </a:r>
            <a:r>
              <a:rPr lang="en-US" dirty="0">
                <a:hlinkClick r:id="rId4"/>
              </a:rPr>
              <a:t>Kaggle </a:t>
            </a:r>
            <a:endParaRPr lang="en-US" dirty="0"/>
          </a:p>
          <a:p>
            <a:pPr marL="0" lvl="0" indent="0" algn="ctr" rtl="0">
              <a:spcBef>
                <a:spcPts val="0"/>
              </a:spcBef>
              <a:spcAft>
                <a:spcPts val="0"/>
              </a:spcAft>
              <a:buNone/>
            </a:pPr>
            <a:endParaRPr lang="en-US" dirty="0"/>
          </a:p>
          <a:p>
            <a:pPr marL="0" lvl="0" indent="0" algn="l" rtl="0">
              <a:spcBef>
                <a:spcPts val="0"/>
              </a:spcBef>
              <a:spcAft>
                <a:spcPts val="0"/>
              </a:spcAft>
              <a:buNone/>
            </a:pPr>
            <a:r>
              <a:rPr lang="en-US" dirty="0"/>
              <a:t>Data Shape</a:t>
            </a:r>
          </a:p>
          <a:p>
            <a:pPr marL="457200" lvl="0" indent="-317500" algn="l" rtl="0">
              <a:spcBef>
                <a:spcPts val="0"/>
              </a:spcBef>
              <a:spcAft>
                <a:spcPts val="0"/>
              </a:spcAft>
              <a:buSzPts val="1400"/>
              <a:buChar char="●"/>
            </a:pPr>
            <a:r>
              <a:rPr lang="en-US" sz="1600" dirty="0"/>
              <a:t>158,957 Rows</a:t>
            </a:r>
          </a:p>
          <a:p>
            <a:pPr marL="457200" lvl="0" indent="-317500" algn="l" rtl="0">
              <a:spcBef>
                <a:spcPts val="0"/>
              </a:spcBef>
              <a:spcAft>
                <a:spcPts val="0"/>
              </a:spcAft>
              <a:buSzPts val="1400"/>
              <a:buChar char="●"/>
            </a:pPr>
            <a:r>
              <a:rPr lang="en-US" dirty="0"/>
              <a:t>48 Columns</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sp>
        <p:nvSpPr>
          <p:cNvPr id="409" name="Google Shape;409;p36"/>
          <p:cNvSpPr txBox="1">
            <a:spLocks noGrp="1"/>
          </p:cNvSpPr>
          <p:nvPr>
            <p:ph type="title"/>
          </p:nvPr>
        </p:nvSpPr>
        <p:spPr>
          <a:xfrm>
            <a:off x="5439725" y="1452585"/>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Tree>
    <p:extLst>
      <p:ext uri="{BB962C8B-B14F-4D97-AF65-F5344CB8AC3E}">
        <p14:creationId xmlns:p14="http://schemas.microsoft.com/office/powerpoint/2010/main" val="106533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11346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Description</a:t>
            </a:r>
            <a:endParaRPr b="1" dirty="0">
              <a:solidFill>
                <a:schemeClr val="accent6">
                  <a:lumMod val="50000"/>
                </a:schemeClr>
              </a:solidFill>
            </a:endParaRPr>
          </a:p>
        </p:txBody>
      </p:sp>
      <p:sp>
        <p:nvSpPr>
          <p:cNvPr id="6" name="Google Shape;335;p30">
            <a:extLst>
              <a:ext uri="{FF2B5EF4-FFF2-40B4-BE49-F238E27FC236}">
                <a16:creationId xmlns:a16="http://schemas.microsoft.com/office/drawing/2014/main" id="{94EC6F60-570E-45BE-83C1-8E4EBFDF3973}"/>
              </a:ext>
            </a:extLst>
          </p:cNvPr>
          <p:cNvSpPr txBox="1">
            <a:spLocks/>
          </p:cNvSpPr>
          <p:nvPr/>
        </p:nvSpPr>
        <p:spPr>
          <a:xfrm>
            <a:off x="1996975" y="54486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solidFill>
                  <a:schemeClr val="accent6"/>
                </a:solidFill>
              </a:rPr>
              <a:t>Numerical Features</a:t>
            </a:r>
          </a:p>
        </p:txBody>
      </p:sp>
      <p:graphicFrame>
        <p:nvGraphicFramePr>
          <p:cNvPr id="3" name="Table 2">
            <a:extLst>
              <a:ext uri="{FF2B5EF4-FFF2-40B4-BE49-F238E27FC236}">
                <a16:creationId xmlns:a16="http://schemas.microsoft.com/office/drawing/2014/main" id="{9B47B1EC-338F-CC42-B05C-6FC17BC81B70}"/>
              </a:ext>
            </a:extLst>
          </p:cNvPr>
          <p:cNvGraphicFramePr>
            <a:graphicFrameLocks noGrp="1"/>
          </p:cNvGraphicFramePr>
          <p:nvPr>
            <p:extLst>
              <p:ext uri="{D42A27DB-BD31-4B8C-83A1-F6EECF244321}">
                <p14:modId xmlns:p14="http://schemas.microsoft.com/office/powerpoint/2010/main" val="2939885394"/>
              </p:ext>
            </p:extLst>
          </p:nvPr>
        </p:nvGraphicFramePr>
        <p:xfrm>
          <a:off x="409582" y="1219635"/>
          <a:ext cx="3918462" cy="3226158"/>
        </p:xfrm>
        <a:graphic>
          <a:graphicData uri="http://schemas.openxmlformats.org/drawingml/2006/table">
            <a:tbl>
              <a:tblPr firstRow="1" bandRow="1"/>
              <a:tblGrid>
                <a:gridCol w="1114425">
                  <a:extLst>
                    <a:ext uri="{9D8B030D-6E8A-4147-A177-3AD203B41FA5}">
                      <a16:colId xmlns:a16="http://schemas.microsoft.com/office/drawing/2014/main" val="1663253615"/>
                    </a:ext>
                  </a:extLst>
                </a:gridCol>
                <a:gridCol w="2804037">
                  <a:extLst>
                    <a:ext uri="{9D8B030D-6E8A-4147-A177-3AD203B41FA5}">
                      <a16:colId xmlns:a16="http://schemas.microsoft.com/office/drawing/2014/main" val="3871339735"/>
                    </a:ext>
                  </a:extLst>
                </a:gridCol>
              </a:tblGrid>
              <a:tr h="248166">
                <a:tc>
                  <a:txBody>
                    <a:bodyPr/>
                    <a:lstStyle/>
                    <a:p>
                      <a:pPr algn="ctr" rtl="0" fontAlgn="ctr"/>
                      <a:r>
                        <a:rPr lang="en-GB" sz="1500" b="0" i="0" u="none" strike="noStrike" dirty="0">
                          <a:solidFill>
                            <a:srgbClr val="292C35"/>
                          </a:solidFill>
                          <a:effectLst/>
                          <a:latin typeface="Abel" panose="02000506030000020004" pitchFamily="2" charset="0"/>
                        </a:rPr>
                        <a:t>Feature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dirty="0">
                          <a:solidFill>
                            <a:srgbClr val="292C35"/>
                          </a:solidFill>
                          <a:effectLst/>
                          <a:latin typeface="Abel" panose="02000506030000020004" pitchFamily="2" charset="0"/>
                        </a:rPr>
                        <a:t>Description</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4279609126"/>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BATHRM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bathrooms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715994417"/>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HF_BATHRM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half bathrooms (toilet)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642882499"/>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NUM_UNITS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units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458841024"/>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271977913"/>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BEDRM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bedrooms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810796789"/>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AYB</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earliest main portion built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005569150"/>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YR_RMDL</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structure was </a:t>
                      </a:r>
                      <a:r>
                        <a:rPr lang="en-GB" sz="1500" b="0" i="0" u="none" strike="noStrike" dirty="0" err="1">
                          <a:solidFill>
                            <a:schemeClr val="accent6">
                              <a:lumMod val="50000"/>
                            </a:schemeClr>
                          </a:solidFill>
                          <a:effectLst/>
                          <a:latin typeface="Abel" panose="02000506030000020004" pitchFamily="2" charset="0"/>
                        </a:rPr>
                        <a:t>remodeled</a:t>
                      </a:r>
                      <a:endParaRPr lang="en-GB" sz="1500" b="0" i="0" u="none" strike="noStrike" dirty="0">
                        <a:solidFill>
                          <a:schemeClr val="accent6">
                            <a:lumMod val="50000"/>
                          </a:schemeClr>
                        </a:solidFill>
                        <a:effectLst/>
                        <a:latin typeface="Abel" panose="02000506030000020004" pitchFamily="2" charset="0"/>
                      </a:endParaRP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406183145"/>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EYB</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improvement built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552632075"/>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STORIES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stories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124680510"/>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PRICE (target)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Price of most recent sale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71526816"/>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SALE_NUM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times it's been sold</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181004125"/>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GBA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Gross building area (</a:t>
                      </a:r>
                      <a:r>
                        <a:rPr lang="en-GB" sz="1500" b="0" i="0" u="none" strike="noStrike" dirty="0" err="1">
                          <a:solidFill>
                            <a:schemeClr val="accent6">
                              <a:lumMod val="50000"/>
                            </a:schemeClr>
                          </a:solidFill>
                          <a:effectLst/>
                          <a:latin typeface="Abel" panose="02000506030000020004" pitchFamily="2" charset="0"/>
                        </a:rPr>
                        <a:t>sqft</a:t>
                      </a:r>
                      <a:r>
                        <a:rPr lang="en-GB" sz="1500" b="0" i="0" u="none" strike="noStrike" dirty="0">
                          <a:solidFill>
                            <a:schemeClr val="accent6">
                              <a:lumMod val="50000"/>
                            </a:schemeClr>
                          </a:solidFill>
                          <a:effectLst/>
                          <a:latin typeface="Abel" panose="02000506030000020004" pitchFamily="2" charset="0"/>
                        </a:rPr>
                        <a: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617183347"/>
                  </a:ext>
                </a:extLst>
              </a:tr>
            </a:tbl>
          </a:graphicData>
        </a:graphic>
      </p:graphicFrame>
      <p:graphicFrame>
        <p:nvGraphicFramePr>
          <p:cNvPr id="4" name="Table 3">
            <a:extLst>
              <a:ext uri="{FF2B5EF4-FFF2-40B4-BE49-F238E27FC236}">
                <a16:creationId xmlns:a16="http://schemas.microsoft.com/office/drawing/2014/main" id="{B4E9EC84-93DD-2E4E-A789-BED27193B7FC}"/>
              </a:ext>
            </a:extLst>
          </p:cNvPr>
          <p:cNvGraphicFramePr>
            <a:graphicFrameLocks noGrp="1"/>
          </p:cNvGraphicFramePr>
          <p:nvPr>
            <p:extLst>
              <p:ext uri="{D42A27DB-BD31-4B8C-83A1-F6EECF244321}">
                <p14:modId xmlns:p14="http://schemas.microsoft.com/office/powerpoint/2010/main" val="2124796966"/>
              </p:ext>
            </p:extLst>
          </p:nvPr>
        </p:nvGraphicFramePr>
        <p:xfrm>
          <a:off x="4501662" y="1217412"/>
          <a:ext cx="4427621" cy="2986814"/>
        </p:xfrm>
        <a:graphic>
          <a:graphicData uri="http://schemas.openxmlformats.org/drawingml/2006/table">
            <a:tbl>
              <a:tblPr firstRow="1" bandRow="1"/>
              <a:tblGrid>
                <a:gridCol w="1722922">
                  <a:extLst>
                    <a:ext uri="{9D8B030D-6E8A-4147-A177-3AD203B41FA5}">
                      <a16:colId xmlns:a16="http://schemas.microsoft.com/office/drawing/2014/main" val="1315267380"/>
                    </a:ext>
                  </a:extLst>
                </a:gridCol>
                <a:gridCol w="2704699">
                  <a:extLst>
                    <a:ext uri="{9D8B030D-6E8A-4147-A177-3AD203B41FA5}">
                      <a16:colId xmlns:a16="http://schemas.microsoft.com/office/drawing/2014/main" val="2566111173"/>
                    </a:ext>
                  </a:extLst>
                </a:gridCol>
              </a:tblGrid>
              <a:tr h="239621">
                <a:tc>
                  <a:txBody>
                    <a:bodyPr/>
                    <a:lstStyle/>
                    <a:p>
                      <a:pPr algn="ctr" rtl="0" fontAlgn="ctr"/>
                      <a:r>
                        <a:rPr lang="en-GB" sz="1500" b="0" i="0" u="none" strike="noStrike" dirty="0">
                          <a:solidFill>
                            <a:srgbClr val="292C35"/>
                          </a:solidFill>
                          <a:effectLst/>
                          <a:latin typeface="Abel" panose="02000506030000020004" pitchFamily="2" charset="0"/>
                        </a:rPr>
                        <a:t>Feature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578133205"/>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BLDG_NUM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Building number on the property</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5190563"/>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KITCHENS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kitchens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9006461"/>
                  </a:ext>
                </a:extLst>
              </a:tr>
              <a:tr h="239621">
                <a:tc>
                  <a:txBody>
                    <a:bodyPr/>
                    <a:lstStyle/>
                    <a:p>
                      <a:pPr algn="l" rtl="0" fontAlgn="ctr"/>
                      <a:r>
                        <a:rPr lang="en-GB" sz="1500" b="0" i="0" u="none" strike="noStrike" dirty="0">
                          <a:solidFill>
                            <a:schemeClr val="accent6">
                              <a:lumMod val="50000"/>
                            </a:schemeClr>
                          </a:solidFill>
                          <a:effectLst/>
                          <a:latin typeface="Abel" panose="02000506030000020004" pitchFamily="2" charset="0"/>
                        </a:rPr>
                        <a:t>FIREPLACES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Number of fireplaces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59461642"/>
                  </a:ext>
                </a:extLst>
              </a:tr>
              <a:tr h="239621">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LANDAREA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Land area of property (sqft)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645334067"/>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LIVING_GBA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Gross building area in square feet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36114910"/>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79786334"/>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89859254"/>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SALEDATE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Date of most recent sale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18808795"/>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X</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89080662"/>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Y</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00686567"/>
                  </a:ext>
                </a:extLst>
              </a:tr>
              <a:tr h="350983">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GIS_LAST_MOD_DTTM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Last modified data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22360025"/>
                  </a:ext>
                </a:extLst>
              </a:tr>
            </a:tbl>
          </a:graphicData>
        </a:graphic>
      </p:graphicFrame>
    </p:spTree>
    <p:extLst>
      <p:ext uri="{BB962C8B-B14F-4D97-AF65-F5344CB8AC3E}">
        <p14:creationId xmlns:p14="http://schemas.microsoft.com/office/powerpoint/2010/main" val="246635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11346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Description</a:t>
            </a:r>
            <a:endParaRPr b="1" dirty="0">
              <a:solidFill>
                <a:schemeClr val="accent6">
                  <a:lumMod val="50000"/>
                </a:schemeClr>
              </a:solidFill>
            </a:endParaRPr>
          </a:p>
        </p:txBody>
      </p:sp>
      <p:sp>
        <p:nvSpPr>
          <p:cNvPr id="6" name="Google Shape;335;p30">
            <a:extLst>
              <a:ext uri="{FF2B5EF4-FFF2-40B4-BE49-F238E27FC236}">
                <a16:creationId xmlns:a16="http://schemas.microsoft.com/office/drawing/2014/main" id="{94EC6F60-570E-45BE-83C1-8E4EBFDF3973}"/>
              </a:ext>
            </a:extLst>
          </p:cNvPr>
          <p:cNvSpPr txBox="1">
            <a:spLocks/>
          </p:cNvSpPr>
          <p:nvPr/>
        </p:nvSpPr>
        <p:spPr>
          <a:xfrm>
            <a:off x="1996975" y="54486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solidFill>
                  <a:schemeClr val="accent6"/>
                </a:solidFill>
              </a:rPr>
              <a:t>Categorical Features</a:t>
            </a:r>
          </a:p>
        </p:txBody>
      </p:sp>
      <p:graphicFrame>
        <p:nvGraphicFramePr>
          <p:cNvPr id="7" name="Table 6">
            <a:extLst>
              <a:ext uri="{FF2B5EF4-FFF2-40B4-BE49-F238E27FC236}">
                <a16:creationId xmlns:a16="http://schemas.microsoft.com/office/drawing/2014/main" id="{024C5A7E-EF98-964F-A737-F866E7805AA9}"/>
              </a:ext>
            </a:extLst>
          </p:cNvPr>
          <p:cNvGraphicFramePr>
            <a:graphicFrameLocks noGrp="1"/>
          </p:cNvGraphicFramePr>
          <p:nvPr>
            <p:extLst>
              <p:ext uri="{D42A27DB-BD31-4B8C-83A1-F6EECF244321}">
                <p14:modId xmlns:p14="http://schemas.microsoft.com/office/powerpoint/2010/main" val="508415574"/>
              </p:ext>
            </p:extLst>
          </p:nvPr>
        </p:nvGraphicFramePr>
        <p:xfrm>
          <a:off x="190487" y="976260"/>
          <a:ext cx="4285260" cy="3753668"/>
        </p:xfrm>
        <a:graphic>
          <a:graphicData uri="http://schemas.openxmlformats.org/drawingml/2006/table">
            <a:tbl>
              <a:tblPr firstRow="1" bandRow="1"/>
              <a:tblGrid>
                <a:gridCol w="1218744">
                  <a:extLst>
                    <a:ext uri="{9D8B030D-6E8A-4147-A177-3AD203B41FA5}">
                      <a16:colId xmlns:a16="http://schemas.microsoft.com/office/drawing/2014/main" val="289336298"/>
                    </a:ext>
                  </a:extLst>
                </a:gridCol>
                <a:gridCol w="3066516">
                  <a:extLst>
                    <a:ext uri="{9D8B030D-6E8A-4147-A177-3AD203B41FA5}">
                      <a16:colId xmlns:a16="http://schemas.microsoft.com/office/drawing/2014/main" val="2689740875"/>
                    </a:ext>
                  </a:extLst>
                </a:gridCol>
              </a:tblGrid>
              <a:tr h="173828">
                <a:tc>
                  <a:txBody>
                    <a:bodyPr/>
                    <a:lstStyle/>
                    <a:p>
                      <a:pPr algn="ctr" rtl="0" fontAlgn="ctr"/>
                      <a:r>
                        <a:rPr lang="en-GB" sz="1500" b="0" i="0" u="none" strike="noStrike">
                          <a:solidFill>
                            <a:srgbClr val="292C35"/>
                          </a:solidFill>
                          <a:effectLst/>
                          <a:latin typeface="Abel" panose="02000506030000020004" pitchFamily="2" charset="0"/>
                        </a:rPr>
                        <a:t>Feature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3720601486"/>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USECODE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Property use code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4028506148"/>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CMPLX_NUM</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Complex number</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73811816"/>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ZIPCODE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Zipcode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021824561"/>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CENSUS_TRACT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Census tract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539695955"/>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HEAT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Heating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567864388"/>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AC</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Air Conditioner availability (Y/N)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855061682"/>
                  </a:ext>
                </a:extLst>
              </a:tr>
              <a:tr h="500899">
                <a:tc>
                  <a:txBody>
                    <a:bodyPr/>
                    <a:lstStyle/>
                    <a:p>
                      <a:pPr algn="l" rtl="0" fontAlgn="ctr"/>
                      <a:r>
                        <a:rPr lang="en-GB" sz="1500" b="0" i="0" u="none" strike="noStrike">
                          <a:solidFill>
                            <a:schemeClr val="accent6">
                              <a:lumMod val="50000"/>
                            </a:schemeClr>
                          </a:solidFill>
                          <a:effectLst/>
                          <a:latin typeface="Abel" panose="02000506030000020004" pitchFamily="2" charset="0"/>
                        </a:rPr>
                        <a:t>QUALIFIED</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Internally used indicator to reflect if a sale is representative of market value according to the office's internal criteria</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719701085"/>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STYLE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Type of story</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82781576"/>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STRUCT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Building structure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490440429"/>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GRADE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Property Grade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995493724"/>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CNDTN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Property Condition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50786622"/>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EXTWALL</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Exterior wall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871952782"/>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ROOF</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Roof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823430856"/>
                  </a:ext>
                </a:extLst>
              </a:tr>
            </a:tbl>
          </a:graphicData>
        </a:graphic>
      </p:graphicFrame>
      <p:graphicFrame>
        <p:nvGraphicFramePr>
          <p:cNvPr id="8" name="Table 7">
            <a:extLst>
              <a:ext uri="{FF2B5EF4-FFF2-40B4-BE49-F238E27FC236}">
                <a16:creationId xmlns:a16="http://schemas.microsoft.com/office/drawing/2014/main" id="{9B1BB32C-C68D-5D4D-B139-3A6F533FEB5E}"/>
              </a:ext>
            </a:extLst>
          </p:cNvPr>
          <p:cNvGraphicFramePr>
            <a:graphicFrameLocks noGrp="1"/>
          </p:cNvGraphicFramePr>
          <p:nvPr>
            <p:extLst>
              <p:ext uri="{D42A27DB-BD31-4B8C-83A1-F6EECF244321}">
                <p14:modId xmlns:p14="http://schemas.microsoft.com/office/powerpoint/2010/main" val="3506817148"/>
              </p:ext>
            </p:extLst>
          </p:nvPr>
        </p:nvGraphicFramePr>
        <p:xfrm>
          <a:off x="4572000" y="976260"/>
          <a:ext cx="4381513" cy="3995023"/>
        </p:xfrm>
        <a:graphic>
          <a:graphicData uri="http://schemas.openxmlformats.org/drawingml/2006/table">
            <a:tbl>
              <a:tblPr firstRow="1" bandRow="1"/>
              <a:tblGrid>
                <a:gridCol w="1934678">
                  <a:extLst>
                    <a:ext uri="{9D8B030D-6E8A-4147-A177-3AD203B41FA5}">
                      <a16:colId xmlns:a16="http://schemas.microsoft.com/office/drawing/2014/main" val="3206659181"/>
                    </a:ext>
                  </a:extLst>
                </a:gridCol>
                <a:gridCol w="2446835">
                  <a:extLst>
                    <a:ext uri="{9D8B030D-6E8A-4147-A177-3AD203B41FA5}">
                      <a16:colId xmlns:a16="http://schemas.microsoft.com/office/drawing/2014/main" val="2995857640"/>
                    </a:ext>
                  </a:extLst>
                </a:gridCol>
              </a:tblGrid>
              <a:tr h="140130">
                <a:tc>
                  <a:txBody>
                    <a:bodyPr/>
                    <a:lstStyle/>
                    <a:p>
                      <a:pPr algn="ctr" rtl="0" fontAlgn="ctr"/>
                      <a:r>
                        <a:rPr lang="en-GB" sz="1500" b="0" i="0" u="none" strike="noStrike">
                          <a:solidFill>
                            <a:srgbClr val="292C35"/>
                          </a:solidFill>
                          <a:effectLst/>
                          <a:latin typeface="Abel" panose="02000506030000020004" pitchFamily="2" charset="0"/>
                        </a:rPr>
                        <a:t>Feature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421525646"/>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INTWALL</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Interior wall type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95960043"/>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SOURCE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Raw data source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7624425"/>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FULLADDRESS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Full street 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27529163"/>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CITY</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City</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6526150"/>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STATE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State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62465876"/>
                  </a:ext>
                </a:extLst>
              </a:tr>
              <a:tr h="271039">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NATIONALGRID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Address location national grid coordinate spatial 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45584048"/>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ASSESSMENT_NBHD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err="1">
                          <a:solidFill>
                            <a:schemeClr val="accent6">
                              <a:lumMod val="50000"/>
                            </a:schemeClr>
                          </a:solidFill>
                          <a:effectLst/>
                          <a:latin typeface="Abel" panose="02000506030000020004" pitchFamily="2" charset="0"/>
                        </a:rPr>
                        <a:t>Neighborhood</a:t>
                      </a:r>
                      <a:r>
                        <a:rPr lang="en-GB" sz="1500" b="0" i="0" u="none" strike="noStrike" dirty="0">
                          <a:solidFill>
                            <a:schemeClr val="accent6">
                              <a:lumMod val="50000"/>
                            </a:schemeClr>
                          </a:solidFill>
                          <a:effectLst/>
                          <a:latin typeface="Abel" panose="02000506030000020004" pitchFamily="2" charset="0"/>
                        </a:rPr>
                        <a:t> 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2559166"/>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ASSESSMENT_SUBNBHD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err="1">
                          <a:solidFill>
                            <a:schemeClr val="accent6">
                              <a:lumMod val="50000"/>
                            </a:schemeClr>
                          </a:solidFill>
                          <a:effectLst/>
                          <a:latin typeface="Abel" panose="02000506030000020004" pitchFamily="2" charset="0"/>
                        </a:rPr>
                        <a:t>Subneighborhood</a:t>
                      </a:r>
                      <a:r>
                        <a:rPr lang="en-GB" sz="1500" b="0" i="0" u="none" strike="noStrike" dirty="0">
                          <a:solidFill>
                            <a:schemeClr val="accent6">
                              <a:lumMod val="50000"/>
                            </a:schemeClr>
                          </a:solidFill>
                          <a:effectLst/>
                          <a:latin typeface="Abel" panose="02000506030000020004" pitchFamily="2" charset="0"/>
                        </a:rPr>
                        <a:t> 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09624651"/>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CENSUS_BLOCK</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Census block</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58971447"/>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WARD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Ward (district is divided into eight wards, each with approximately 75,000 residents)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80247295"/>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SQUARE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Square (Part of Square Suffix Lot (SSL) an address identifier in DC)</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25439833"/>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QUADRANT</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City quadrant (NE, SE, SW, NW)</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1107366"/>
                  </a:ext>
                </a:extLst>
              </a:tr>
            </a:tbl>
          </a:graphicData>
        </a:graphic>
      </p:graphicFrame>
    </p:spTree>
    <p:extLst>
      <p:ext uri="{BB962C8B-B14F-4D97-AF65-F5344CB8AC3E}">
        <p14:creationId xmlns:p14="http://schemas.microsoft.com/office/powerpoint/2010/main" val="375811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2716500" y="275378"/>
            <a:ext cx="37110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6">
                    <a:lumMod val="50000"/>
                  </a:schemeClr>
                </a:solidFill>
              </a:rPr>
              <a:t>Splitting Dataset</a:t>
            </a:r>
            <a:endParaRPr sz="2800" b="1" dirty="0">
              <a:solidFill>
                <a:schemeClr val="accent6">
                  <a:lumMod val="50000"/>
                </a:schemeClr>
              </a:solidFill>
            </a:endParaRPr>
          </a:p>
        </p:txBody>
      </p:sp>
      <p:sp>
        <p:nvSpPr>
          <p:cNvPr id="399" name="Google Shape;399;p35"/>
          <p:cNvSpPr txBox="1">
            <a:spLocks noGrp="1"/>
          </p:cNvSpPr>
          <p:nvPr>
            <p:ph type="subTitle" idx="1"/>
          </p:nvPr>
        </p:nvSpPr>
        <p:spPr>
          <a:xfrm>
            <a:off x="1326391" y="3170116"/>
            <a:ext cx="6471118" cy="10866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60000"/>
                    <a:lumOff val="40000"/>
                  </a:schemeClr>
                </a:solidFill>
              </a:rPr>
              <a:t>Before we do EDA and preprocessing, we </a:t>
            </a:r>
            <a:r>
              <a:rPr lang="en" b="1" dirty="0">
                <a:solidFill>
                  <a:schemeClr val="accent6">
                    <a:lumMod val="60000"/>
                    <a:lumOff val="40000"/>
                  </a:schemeClr>
                </a:solidFill>
              </a:rPr>
              <a:t>split</a:t>
            </a:r>
            <a:r>
              <a:rPr lang="en" dirty="0">
                <a:solidFill>
                  <a:schemeClr val="accent6">
                    <a:lumMod val="60000"/>
                    <a:lumOff val="40000"/>
                  </a:schemeClr>
                </a:solidFill>
              </a:rPr>
              <a:t> the data based on </a:t>
            </a:r>
            <a:r>
              <a:rPr lang="en" b="1" dirty="0">
                <a:solidFill>
                  <a:schemeClr val="accent6">
                    <a:lumMod val="60000"/>
                    <a:lumOff val="40000"/>
                  </a:schemeClr>
                </a:solidFill>
              </a:rPr>
              <a:t>SALEDATE</a:t>
            </a:r>
            <a:r>
              <a:rPr lang="en" dirty="0">
                <a:solidFill>
                  <a:schemeClr val="accent6">
                    <a:lumMod val="60000"/>
                    <a:lumOff val="40000"/>
                  </a:schemeClr>
                </a:solidFill>
              </a:rPr>
              <a:t> to </a:t>
            </a:r>
            <a:r>
              <a:rPr lang="en" b="1" dirty="0">
                <a:solidFill>
                  <a:schemeClr val="accent6">
                    <a:lumMod val="60000"/>
                    <a:lumOff val="40000"/>
                  </a:schemeClr>
                </a:solidFill>
              </a:rPr>
              <a:t>simulate real world condition</a:t>
            </a:r>
            <a:r>
              <a:rPr lang="en" dirty="0">
                <a:solidFill>
                  <a:schemeClr val="accent6">
                    <a:lumMod val="60000"/>
                    <a:lumOff val="40000"/>
                  </a:schemeClr>
                </a:solidFill>
              </a:rPr>
              <a:t>, where we </a:t>
            </a:r>
            <a:r>
              <a:rPr lang="en" b="1" dirty="0">
                <a:solidFill>
                  <a:schemeClr val="accent6">
                    <a:lumMod val="60000"/>
                    <a:lumOff val="40000"/>
                  </a:schemeClr>
                </a:solidFill>
              </a:rPr>
              <a:t>have past data </a:t>
            </a:r>
            <a:r>
              <a:rPr lang="en" dirty="0">
                <a:solidFill>
                  <a:schemeClr val="accent6">
                    <a:lumMod val="60000"/>
                    <a:lumOff val="40000"/>
                  </a:schemeClr>
                </a:solidFill>
              </a:rPr>
              <a:t>to </a:t>
            </a:r>
            <a:r>
              <a:rPr lang="en" b="1" dirty="0">
                <a:solidFill>
                  <a:schemeClr val="accent6">
                    <a:lumMod val="60000"/>
                    <a:lumOff val="40000"/>
                  </a:schemeClr>
                </a:solidFill>
              </a:rPr>
              <a:t>predict the future</a:t>
            </a:r>
            <a:r>
              <a:rPr lang="en" dirty="0">
                <a:solidFill>
                  <a:schemeClr val="accent6">
                    <a:lumMod val="60000"/>
                    <a:lumOff val="40000"/>
                  </a:schemeClr>
                </a:solidFill>
              </a:rPr>
              <a:t>.</a:t>
            </a:r>
            <a:endParaRPr dirty="0">
              <a:solidFill>
                <a:schemeClr val="accent6">
                  <a:lumMod val="60000"/>
                  <a:lumOff val="40000"/>
                </a:schemeClr>
              </a:solidFill>
            </a:endParaRPr>
          </a:p>
        </p:txBody>
      </p:sp>
      <p:grpSp>
        <p:nvGrpSpPr>
          <p:cNvPr id="12" name="Group 11">
            <a:extLst>
              <a:ext uri="{FF2B5EF4-FFF2-40B4-BE49-F238E27FC236}">
                <a16:creationId xmlns:a16="http://schemas.microsoft.com/office/drawing/2014/main" id="{A399AAA3-0112-9D4F-9E73-47A09C991541}"/>
              </a:ext>
            </a:extLst>
          </p:cNvPr>
          <p:cNvGrpSpPr/>
          <p:nvPr/>
        </p:nvGrpSpPr>
        <p:grpSpPr>
          <a:xfrm>
            <a:off x="2259531" y="2277692"/>
            <a:ext cx="4624938" cy="240631"/>
            <a:chOff x="1520792" y="1607418"/>
            <a:chExt cx="4624938" cy="240631"/>
          </a:xfrm>
        </p:grpSpPr>
        <p:cxnSp>
          <p:nvCxnSpPr>
            <p:cNvPr id="6" name="Straight Connector 5">
              <a:extLst>
                <a:ext uri="{FF2B5EF4-FFF2-40B4-BE49-F238E27FC236}">
                  <a16:creationId xmlns:a16="http://schemas.microsoft.com/office/drawing/2014/main" id="{AE818D27-F7C7-BD40-8A6F-8CFBF3C4CD9A}"/>
                </a:ext>
              </a:extLst>
            </p:cNvPr>
            <p:cNvCxnSpPr>
              <a:cxnSpLocks/>
            </p:cNvCxnSpPr>
            <p:nvPr/>
          </p:nvCxnSpPr>
          <p:spPr>
            <a:xfrm>
              <a:off x="1626669" y="1727734"/>
              <a:ext cx="439874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5DA5059-993F-354B-9A3E-61119F7663C1}"/>
                </a:ext>
              </a:extLst>
            </p:cNvPr>
            <p:cNvSpPr/>
            <p:nvPr/>
          </p:nvSpPr>
          <p:spPr>
            <a:xfrm>
              <a:off x="1520792" y="1607418"/>
              <a:ext cx="240630" cy="2406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95C970-649A-F04E-8F42-25B56253537F}"/>
                </a:ext>
              </a:extLst>
            </p:cNvPr>
            <p:cNvSpPr/>
            <p:nvPr/>
          </p:nvSpPr>
          <p:spPr>
            <a:xfrm>
              <a:off x="5905099" y="1607418"/>
              <a:ext cx="240631" cy="2406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399;p35">
            <a:extLst>
              <a:ext uri="{FF2B5EF4-FFF2-40B4-BE49-F238E27FC236}">
                <a16:creationId xmlns:a16="http://schemas.microsoft.com/office/drawing/2014/main" id="{A96BB64A-1A69-D745-BF9D-E570F334549E}"/>
              </a:ext>
            </a:extLst>
          </p:cNvPr>
          <p:cNvSpPr txBox="1">
            <a:spLocks/>
          </p:cNvSpPr>
          <p:nvPr/>
        </p:nvSpPr>
        <p:spPr>
          <a:xfrm>
            <a:off x="1580950" y="2257733"/>
            <a:ext cx="731520" cy="3123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dirty="0">
                <a:solidFill>
                  <a:schemeClr val="accent5"/>
                </a:solidFill>
              </a:rPr>
              <a:t>1947</a:t>
            </a:r>
          </a:p>
        </p:txBody>
      </p:sp>
      <p:sp>
        <p:nvSpPr>
          <p:cNvPr id="17" name="Google Shape;399;p35">
            <a:extLst>
              <a:ext uri="{FF2B5EF4-FFF2-40B4-BE49-F238E27FC236}">
                <a16:creationId xmlns:a16="http://schemas.microsoft.com/office/drawing/2014/main" id="{CE8822AF-4CB0-664D-B512-4451C585FCF4}"/>
              </a:ext>
            </a:extLst>
          </p:cNvPr>
          <p:cNvSpPr txBox="1">
            <a:spLocks/>
          </p:cNvSpPr>
          <p:nvPr/>
        </p:nvSpPr>
        <p:spPr>
          <a:xfrm>
            <a:off x="6884469" y="2257733"/>
            <a:ext cx="731520" cy="3123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dirty="0">
                <a:solidFill>
                  <a:schemeClr val="accent5"/>
                </a:solidFill>
              </a:rPr>
              <a:t>2018</a:t>
            </a:r>
          </a:p>
        </p:txBody>
      </p:sp>
      <p:cxnSp>
        <p:nvCxnSpPr>
          <p:cNvPr id="18" name="Straight Connector 17">
            <a:extLst>
              <a:ext uri="{FF2B5EF4-FFF2-40B4-BE49-F238E27FC236}">
                <a16:creationId xmlns:a16="http://schemas.microsoft.com/office/drawing/2014/main" id="{048A15B3-3F2A-2343-917F-F12B9D1B1D79}"/>
              </a:ext>
            </a:extLst>
          </p:cNvPr>
          <p:cNvCxnSpPr>
            <a:cxnSpLocks/>
          </p:cNvCxnSpPr>
          <p:nvPr/>
        </p:nvCxnSpPr>
        <p:spPr>
          <a:xfrm>
            <a:off x="5515276" y="1843315"/>
            <a:ext cx="0" cy="824729"/>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BC82F1-68ED-5A41-B6BD-ED60FD9D2C83}"/>
              </a:ext>
            </a:extLst>
          </p:cNvPr>
          <p:cNvCxnSpPr>
            <a:cxnSpLocks/>
          </p:cNvCxnSpPr>
          <p:nvPr/>
        </p:nvCxnSpPr>
        <p:spPr>
          <a:xfrm>
            <a:off x="2365408" y="2133313"/>
            <a:ext cx="3149868" cy="0"/>
          </a:xfrm>
          <a:prstGeom prst="straightConnector1">
            <a:avLst/>
          </a:prstGeom>
          <a:ln w="28575">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ECB92D-0274-604C-B6C0-C6525A09F23C}"/>
              </a:ext>
            </a:extLst>
          </p:cNvPr>
          <p:cNvCxnSpPr>
            <a:cxnSpLocks/>
          </p:cNvCxnSpPr>
          <p:nvPr/>
        </p:nvCxnSpPr>
        <p:spPr>
          <a:xfrm>
            <a:off x="5515276" y="2133313"/>
            <a:ext cx="1248878" cy="0"/>
          </a:xfrm>
          <a:prstGeom prst="straightConnector1">
            <a:avLst/>
          </a:prstGeom>
          <a:ln w="28575">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Google Shape;399;p35">
            <a:extLst>
              <a:ext uri="{FF2B5EF4-FFF2-40B4-BE49-F238E27FC236}">
                <a16:creationId xmlns:a16="http://schemas.microsoft.com/office/drawing/2014/main" id="{DB7A6EF7-C72B-764E-AACD-2051A4AE74D9}"/>
              </a:ext>
            </a:extLst>
          </p:cNvPr>
          <p:cNvSpPr txBox="1">
            <a:spLocks/>
          </p:cNvSpPr>
          <p:nvPr/>
        </p:nvSpPr>
        <p:spPr>
          <a:xfrm>
            <a:off x="3193182" y="1843315"/>
            <a:ext cx="976959"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sz="1500" dirty="0">
                <a:solidFill>
                  <a:schemeClr val="accent5"/>
                </a:solidFill>
              </a:rPr>
              <a:t>Dev set</a:t>
            </a:r>
          </a:p>
          <a:p>
            <a:pPr marL="0" indent="0"/>
            <a:r>
              <a:rPr lang="en-GB" sz="1500" dirty="0">
                <a:solidFill>
                  <a:schemeClr val="accent5"/>
                </a:solidFill>
              </a:rPr>
              <a:t>80%</a:t>
            </a:r>
          </a:p>
        </p:txBody>
      </p:sp>
      <p:sp>
        <p:nvSpPr>
          <p:cNvPr id="31" name="Google Shape;399;p35">
            <a:extLst>
              <a:ext uri="{FF2B5EF4-FFF2-40B4-BE49-F238E27FC236}">
                <a16:creationId xmlns:a16="http://schemas.microsoft.com/office/drawing/2014/main" id="{6B47E791-054D-2947-B9BD-140E4D12ACEC}"/>
              </a:ext>
            </a:extLst>
          </p:cNvPr>
          <p:cNvSpPr txBox="1">
            <a:spLocks/>
          </p:cNvSpPr>
          <p:nvPr/>
        </p:nvSpPr>
        <p:spPr>
          <a:xfrm>
            <a:off x="5710798" y="1851171"/>
            <a:ext cx="834376"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sz="1500" dirty="0">
                <a:solidFill>
                  <a:schemeClr val="accent5"/>
                </a:solidFill>
              </a:rPr>
              <a:t>Test set</a:t>
            </a:r>
          </a:p>
          <a:p>
            <a:pPr marL="0" indent="0"/>
            <a:r>
              <a:rPr lang="en-GB" sz="1500" dirty="0">
                <a:solidFill>
                  <a:schemeClr val="accent5"/>
                </a:solidFill>
              </a:rPr>
              <a:t>20%</a:t>
            </a:r>
          </a:p>
        </p:txBody>
      </p:sp>
      <p:sp>
        <p:nvSpPr>
          <p:cNvPr id="32" name="Google Shape;399;p35">
            <a:extLst>
              <a:ext uri="{FF2B5EF4-FFF2-40B4-BE49-F238E27FC236}">
                <a16:creationId xmlns:a16="http://schemas.microsoft.com/office/drawing/2014/main" id="{0A901D4B-963B-B34E-AAFF-BD45A2669870}"/>
              </a:ext>
            </a:extLst>
          </p:cNvPr>
          <p:cNvSpPr txBox="1">
            <a:spLocks/>
          </p:cNvSpPr>
          <p:nvPr/>
        </p:nvSpPr>
        <p:spPr>
          <a:xfrm>
            <a:off x="3940342" y="1092803"/>
            <a:ext cx="1459821" cy="4246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u="sng" dirty="0">
                <a:solidFill>
                  <a:schemeClr val="accent6">
                    <a:lumMod val="60000"/>
                    <a:lumOff val="40000"/>
                  </a:schemeClr>
                </a:solidFill>
              </a:rPr>
              <a:t>SALEDATE</a:t>
            </a:r>
          </a:p>
        </p:txBody>
      </p:sp>
    </p:spTree>
    <p:extLst>
      <p:ext uri="{BB962C8B-B14F-4D97-AF65-F5344CB8AC3E}">
        <p14:creationId xmlns:p14="http://schemas.microsoft.com/office/powerpoint/2010/main" val="184610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92" name="Google Shape;692;p50"/>
          <p:cNvSpPr txBox="1">
            <a:spLocks noGrp="1"/>
          </p:cNvSpPr>
          <p:nvPr>
            <p:ph type="title"/>
          </p:nvPr>
        </p:nvSpPr>
        <p:spPr>
          <a:xfrm>
            <a:off x="1800616" y="20127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Price Distribution</a:t>
            </a:r>
            <a:endParaRPr b="1" dirty="0">
              <a:solidFill>
                <a:schemeClr val="accent6">
                  <a:lumMod val="50000"/>
                </a:schemeClr>
              </a:solidFill>
            </a:endParaRPr>
          </a:p>
        </p:txBody>
      </p:sp>
      <p:pic>
        <p:nvPicPr>
          <p:cNvPr id="12" name="Picture 11">
            <a:extLst>
              <a:ext uri="{FF2B5EF4-FFF2-40B4-BE49-F238E27FC236}">
                <a16:creationId xmlns:a16="http://schemas.microsoft.com/office/drawing/2014/main" id="{D07BB81C-BD2E-1045-AEB4-542A7D80D20A}"/>
              </a:ext>
            </a:extLst>
          </p:cNvPr>
          <p:cNvPicPr>
            <a:picLocks noChangeAspect="1"/>
          </p:cNvPicPr>
          <p:nvPr/>
        </p:nvPicPr>
        <p:blipFill rotWithShape="1">
          <a:blip r:embed="rId3"/>
          <a:srcRect t="6582"/>
          <a:stretch/>
        </p:blipFill>
        <p:spPr>
          <a:xfrm>
            <a:off x="387350" y="944545"/>
            <a:ext cx="8369300" cy="3108410"/>
          </a:xfrm>
          <a:prstGeom prst="rect">
            <a:avLst/>
          </a:prstGeom>
        </p:spPr>
      </p:pic>
      <p:sp>
        <p:nvSpPr>
          <p:cNvPr id="55" name="Google Shape;774;p52">
            <a:extLst>
              <a:ext uri="{FF2B5EF4-FFF2-40B4-BE49-F238E27FC236}">
                <a16:creationId xmlns:a16="http://schemas.microsoft.com/office/drawing/2014/main" id="{3AD4D7D3-11DC-2D4E-9C37-1829255C5A38}"/>
              </a:ext>
            </a:extLst>
          </p:cNvPr>
          <p:cNvSpPr txBox="1">
            <a:spLocks/>
          </p:cNvSpPr>
          <p:nvPr/>
        </p:nvSpPr>
        <p:spPr>
          <a:xfrm>
            <a:off x="561366" y="4201755"/>
            <a:ext cx="8332567"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500" dirty="0">
                <a:solidFill>
                  <a:schemeClr val="accent6">
                    <a:lumMod val="50000"/>
                  </a:schemeClr>
                </a:solidFill>
              </a:rPr>
              <a:t>The chart shows the distribution of the price appears to be </a:t>
            </a:r>
            <a:r>
              <a:rPr lang="en-US" sz="1500" b="1" dirty="0">
                <a:solidFill>
                  <a:schemeClr val="accent6">
                    <a:lumMod val="50000"/>
                  </a:schemeClr>
                </a:solidFill>
              </a:rPr>
              <a:t>right-skewed</a:t>
            </a:r>
            <a:r>
              <a:rPr lang="en-US" sz="1500" dirty="0">
                <a:solidFill>
                  <a:schemeClr val="accent6">
                    <a:lumMod val="50000"/>
                  </a:schemeClr>
                </a:solidFill>
              </a:rPr>
              <a:t>. The range of the most expensive properties to the median, seems to be far higher than the gap to the lowest. This can reflect to the inequality of DC citizen.</a:t>
            </a:r>
          </a:p>
        </p:txBody>
      </p:sp>
    </p:spTree>
    <p:extLst>
      <p:ext uri="{BB962C8B-B14F-4D97-AF65-F5344CB8AC3E}">
        <p14:creationId xmlns:p14="http://schemas.microsoft.com/office/powerpoint/2010/main" val="57954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1996975" y="24132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Price Mapping by Location</a:t>
            </a:r>
            <a:endParaRPr b="1" dirty="0">
              <a:solidFill>
                <a:schemeClr val="accent6">
                  <a:lumMod val="50000"/>
                </a:schemeClr>
              </a:solidFill>
            </a:endParaRPr>
          </a:p>
        </p:txBody>
      </p:sp>
      <p:sp>
        <p:nvSpPr>
          <p:cNvPr id="5" name="Google Shape;774;p52">
            <a:extLst>
              <a:ext uri="{FF2B5EF4-FFF2-40B4-BE49-F238E27FC236}">
                <a16:creationId xmlns:a16="http://schemas.microsoft.com/office/drawing/2014/main" id="{679390D8-C731-8E45-8826-7FC8DF2399AC}"/>
              </a:ext>
            </a:extLst>
          </p:cNvPr>
          <p:cNvSpPr txBox="1">
            <a:spLocks/>
          </p:cNvSpPr>
          <p:nvPr/>
        </p:nvSpPr>
        <p:spPr>
          <a:xfrm>
            <a:off x="261282" y="4011662"/>
            <a:ext cx="8332567" cy="807865"/>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None/>
            </a:pPr>
            <a:endParaRPr lang="en-US" sz="1500" dirty="0">
              <a:solidFill>
                <a:schemeClr val="accent6">
                  <a:lumMod val="50000"/>
                </a:schemeClr>
              </a:solidFill>
            </a:endParaRPr>
          </a:p>
          <a:p>
            <a:pPr marL="139700" indent="0" algn="ctr">
              <a:buNone/>
            </a:pPr>
            <a:r>
              <a:rPr lang="en-US" sz="1500" dirty="0">
                <a:solidFill>
                  <a:schemeClr val="accent6">
                    <a:lumMod val="50000"/>
                  </a:schemeClr>
                </a:solidFill>
              </a:rPr>
              <a:t>The left map indicates the </a:t>
            </a:r>
            <a:r>
              <a:rPr lang="en-US" sz="1500" b="1" dirty="0">
                <a:solidFill>
                  <a:schemeClr val="accent6">
                    <a:lumMod val="50000"/>
                  </a:schemeClr>
                </a:solidFill>
              </a:rPr>
              <a:t>price distribution of residential </a:t>
            </a:r>
            <a:r>
              <a:rPr lang="en-US" sz="1500" dirty="0">
                <a:solidFill>
                  <a:schemeClr val="accent6">
                    <a:lumMod val="50000"/>
                  </a:schemeClr>
                </a:solidFill>
              </a:rPr>
              <a:t>seems </a:t>
            </a:r>
            <a:r>
              <a:rPr lang="en-US" sz="1500" b="1" dirty="0">
                <a:solidFill>
                  <a:schemeClr val="accent6">
                    <a:lumMod val="50000"/>
                  </a:schemeClr>
                </a:solidFill>
              </a:rPr>
              <a:t>different</a:t>
            </a:r>
            <a:r>
              <a:rPr lang="en-US" sz="1500" dirty="0">
                <a:solidFill>
                  <a:schemeClr val="accent6">
                    <a:lumMod val="50000"/>
                  </a:schemeClr>
                </a:solidFill>
              </a:rPr>
              <a:t> in </a:t>
            </a:r>
            <a:r>
              <a:rPr lang="en-US" sz="1500" b="1" dirty="0">
                <a:solidFill>
                  <a:schemeClr val="accent6">
                    <a:lumMod val="50000"/>
                  </a:schemeClr>
                </a:solidFill>
              </a:rPr>
              <a:t>each location</a:t>
            </a:r>
            <a:r>
              <a:rPr lang="en-US" sz="1500" dirty="0">
                <a:solidFill>
                  <a:schemeClr val="accent6">
                    <a:lumMod val="50000"/>
                  </a:schemeClr>
                </a:solidFill>
              </a:rPr>
              <a:t>. We can also see the image from DC government entitled </a:t>
            </a:r>
            <a:r>
              <a:rPr lang="en-US" sz="1500" b="1" dirty="0">
                <a:solidFill>
                  <a:schemeClr val="accent6">
                    <a:lumMod val="50000"/>
                  </a:schemeClr>
                </a:solidFill>
              </a:rPr>
              <a:t>Median Household Income</a:t>
            </a:r>
            <a:r>
              <a:rPr lang="en-US" sz="1500" dirty="0">
                <a:solidFill>
                  <a:schemeClr val="accent6">
                    <a:lumMod val="50000"/>
                  </a:schemeClr>
                </a:solidFill>
              </a:rPr>
              <a:t> on the right. It appears </a:t>
            </a:r>
            <a:r>
              <a:rPr lang="en-US" sz="1500" b="1" dirty="0">
                <a:solidFill>
                  <a:schemeClr val="accent6">
                    <a:lumMod val="50000"/>
                  </a:schemeClr>
                </a:solidFill>
              </a:rPr>
              <a:t>the price distribution of properties reflects to the distribution of household income</a:t>
            </a:r>
            <a:r>
              <a:rPr lang="en-US" sz="1500" dirty="0">
                <a:solidFill>
                  <a:schemeClr val="accent6">
                    <a:lumMod val="50000"/>
                  </a:schemeClr>
                </a:solidFill>
              </a:rPr>
              <a:t>.</a:t>
            </a:r>
          </a:p>
        </p:txBody>
      </p:sp>
      <p:pic>
        <p:nvPicPr>
          <p:cNvPr id="9" name="Picture 8">
            <a:extLst>
              <a:ext uri="{FF2B5EF4-FFF2-40B4-BE49-F238E27FC236}">
                <a16:creationId xmlns:a16="http://schemas.microsoft.com/office/drawing/2014/main" id="{9AFEE8EF-BC68-9E41-8F96-E8C3FDE98E7A}"/>
              </a:ext>
            </a:extLst>
          </p:cNvPr>
          <p:cNvPicPr>
            <a:picLocks noChangeAspect="1"/>
          </p:cNvPicPr>
          <p:nvPr/>
        </p:nvPicPr>
        <p:blipFill rotWithShape="1">
          <a:blip r:embed="rId3"/>
          <a:srcRect t="9095" r="32040"/>
          <a:stretch/>
        </p:blipFill>
        <p:spPr>
          <a:xfrm>
            <a:off x="136741" y="961108"/>
            <a:ext cx="3470617" cy="3094952"/>
          </a:xfrm>
          <a:prstGeom prst="rect">
            <a:avLst/>
          </a:prstGeom>
        </p:spPr>
      </p:pic>
      <p:pic>
        <p:nvPicPr>
          <p:cNvPr id="13" name="Picture 12">
            <a:extLst>
              <a:ext uri="{FF2B5EF4-FFF2-40B4-BE49-F238E27FC236}">
                <a16:creationId xmlns:a16="http://schemas.microsoft.com/office/drawing/2014/main" id="{F1AD2BC5-3C54-B746-B728-72A0BE261476}"/>
              </a:ext>
            </a:extLst>
          </p:cNvPr>
          <p:cNvPicPr>
            <a:picLocks noChangeAspect="1"/>
          </p:cNvPicPr>
          <p:nvPr/>
        </p:nvPicPr>
        <p:blipFill rotWithShape="1">
          <a:blip r:embed="rId4"/>
          <a:srcRect t="4594" r="16900" b="-3557"/>
          <a:stretch/>
        </p:blipFill>
        <p:spPr>
          <a:xfrm>
            <a:off x="5706220" y="968274"/>
            <a:ext cx="2887629" cy="3094952"/>
          </a:xfrm>
          <a:prstGeom prst="rect">
            <a:avLst/>
          </a:prstGeom>
        </p:spPr>
      </p:pic>
      <p:sp>
        <p:nvSpPr>
          <p:cNvPr id="16" name="Google Shape;700;p50">
            <a:extLst>
              <a:ext uri="{FF2B5EF4-FFF2-40B4-BE49-F238E27FC236}">
                <a16:creationId xmlns:a16="http://schemas.microsoft.com/office/drawing/2014/main" id="{BCB0D2BC-BFAE-5C48-A4F4-80E1EF90A5E2}"/>
              </a:ext>
            </a:extLst>
          </p:cNvPr>
          <p:cNvSpPr txBox="1">
            <a:spLocks/>
          </p:cNvSpPr>
          <p:nvPr/>
        </p:nvSpPr>
        <p:spPr>
          <a:xfrm>
            <a:off x="1133520" y="672726"/>
            <a:ext cx="1556663" cy="353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Price Mapping</a:t>
            </a:r>
          </a:p>
        </p:txBody>
      </p:sp>
      <p:sp>
        <p:nvSpPr>
          <p:cNvPr id="17" name="Google Shape;700;p50">
            <a:extLst>
              <a:ext uri="{FF2B5EF4-FFF2-40B4-BE49-F238E27FC236}">
                <a16:creationId xmlns:a16="http://schemas.microsoft.com/office/drawing/2014/main" id="{5A6D181F-4827-AE4A-9BC6-16B3D9D77319}"/>
              </a:ext>
            </a:extLst>
          </p:cNvPr>
          <p:cNvSpPr txBox="1">
            <a:spLocks/>
          </p:cNvSpPr>
          <p:nvPr/>
        </p:nvSpPr>
        <p:spPr>
          <a:xfrm>
            <a:off x="5574041" y="672726"/>
            <a:ext cx="3319892" cy="353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600" dirty="0">
                <a:solidFill>
                  <a:schemeClr val="accent6">
                    <a:lumMod val="50000"/>
                  </a:schemeClr>
                </a:solidFill>
                <a:latin typeface="Abel"/>
                <a:ea typeface="Abel"/>
                <a:cs typeface="Abel"/>
                <a:sym typeface="Abel"/>
              </a:rPr>
              <a:t>Median Household Income </a:t>
            </a:r>
            <a:r>
              <a:rPr lang="en-US" dirty="0">
                <a:solidFill>
                  <a:schemeClr val="accent6">
                    <a:lumMod val="50000"/>
                  </a:schemeClr>
                </a:solidFill>
                <a:latin typeface="Abel"/>
                <a:ea typeface="Abel"/>
                <a:cs typeface="Abel"/>
                <a:sym typeface="Abel"/>
              </a:rPr>
              <a:t>(2014-2018)</a:t>
            </a:r>
            <a:endParaRPr lang="en-US" sz="1600" dirty="0">
              <a:solidFill>
                <a:schemeClr val="accent6">
                  <a:lumMod val="50000"/>
                </a:schemeClr>
              </a:solidFill>
              <a:latin typeface="Abel"/>
              <a:ea typeface="Abel"/>
              <a:cs typeface="Abel"/>
              <a:sym typeface="Abel"/>
            </a:endParaRPr>
          </a:p>
        </p:txBody>
      </p:sp>
      <p:pic>
        <p:nvPicPr>
          <p:cNvPr id="18" name="Picture 17">
            <a:extLst>
              <a:ext uri="{FF2B5EF4-FFF2-40B4-BE49-F238E27FC236}">
                <a16:creationId xmlns:a16="http://schemas.microsoft.com/office/drawing/2014/main" id="{F702AA26-403C-4C48-AE71-A450870C87F0}"/>
              </a:ext>
            </a:extLst>
          </p:cNvPr>
          <p:cNvPicPr>
            <a:picLocks noChangeAspect="1"/>
          </p:cNvPicPr>
          <p:nvPr/>
        </p:nvPicPr>
        <p:blipFill rotWithShape="1">
          <a:blip r:embed="rId3"/>
          <a:srcRect l="70317" t="11625" b="60336"/>
          <a:stretch/>
        </p:blipFill>
        <p:spPr>
          <a:xfrm>
            <a:off x="3607358" y="961108"/>
            <a:ext cx="1515874" cy="954594"/>
          </a:xfrm>
          <a:prstGeom prst="rect">
            <a:avLst/>
          </a:prstGeom>
        </p:spPr>
      </p:pic>
      <p:sp>
        <p:nvSpPr>
          <p:cNvPr id="15" name="TextBox 14">
            <a:extLst>
              <a:ext uri="{FF2B5EF4-FFF2-40B4-BE49-F238E27FC236}">
                <a16:creationId xmlns:a16="http://schemas.microsoft.com/office/drawing/2014/main" id="{83395572-C35D-A349-BB9F-CB7B45058778}"/>
              </a:ext>
            </a:extLst>
          </p:cNvPr>
          <p:cNvSpPr txBox="1"/>
          <p:nvPr/>
        </p:nvSpPr>
        <p:spPr>
          <a:xfrm>
            <a:off x="6992906" y="1877230"/>
            <a:ext cx="267628" cy="76944"/>
          </a:xfrm>
          <a:prstGeom prst="rect">
            <a:avLst/>
          </a:prstGeom>
          <a:solidFill>
            <a:srgbClr val="629E6D"/>
          </a:solidFill>
        </p:spPr>
        <p:txBody>
          <a:bodyPr wrap="square" lIns="0" tIns="0" rIns="0" bIns="0" rtlCol="0">
            <a:spAutoFit/>
          </a:bodyPr>
          <a:lstStyle/>
          <a:p>
            <a:pPr algn="ctr"/>
            <a:r>
              <a:rPr lang="en-US" sz="500" b="1" dirty="0">
                <a:latin typeface="+mn-lt"/>
                <a:cs typeface="Lucida Grande" panose="020B0600040502020204" pitchFamily="34" charset="0"/>
              </a:rPr>
              <a:t>WARD 1</a:t>
            </a:r>
          </a:p>
        </p:txBody>
      </p:sp>
      <p:sp>
        <p:nvSpPr>
          <p:cNvPr id="24" name="TextBox 23">
            <a:extLst>
              <a:ext uri="{FF2B5EF4-FFF2-40B4-BE49-F238E27FC236}">
                <a16:creationId xmlns:a16="http://schemas.microsoft.com/office/drawing/2014/main" id="{D4FE2FA8-F74A-DC48-B14A-808865C56AE9}"/>
              </a:ext>
            </a:extLst>
          </p:cNvPr>
          <p:cNvSpPr txBox="1"/>
          <p:nvPr/>
        </p:nvSpPr>
        <p:spPr>
          <a:xfrm>
            <a:off x="6859092" y="2266747"/>
            <a:ext cx="267628" cy="76944"/>
          </a:xfrm>
          <a:prstGeom prst="rect">
            <a:avLst/>
          </a:prstGeom>
          <a:solidFill>
            <a:srgbClr val="539464"/>
          </a:solidFill>
        </p:spPr>
        <p:txBody>
          <a:bodyPr wrap="square" lIns="0" tIns="0" rIns="0" bIns="0" rtlCol="0">
            <a:spAutoFit/>
          </a:bodyPr>
          <a:lstStyle/>
          <a:p>
            <a:pPr algn="ctr"/>
            <a:r>
              <a:rPr lang="en-US" sz="500" b="1" dirty="0">
                <a:latin typeface="+mn-lt"/>
                <a:cs typeface="Lucida Grande" panose="020B0600040502020204" pitchFamily="34" charset="0"/>
              </a:rPr>
              <a:t>WARD 2</a:t>
            </a:r>
          </a:p>
        </p:txBody>
      </p:sp>
      <p:sp>
        <p:nvSpPr>
          <p:cNvPr id="25" name="TextBox 24">
            <a:extLst>
              <a:ext uri="{FF2B5EF4-FFF2-40B4-BE49-F238E27FC236}">
                <a16:creationId xmlns:a16="http://schemas.microsoft.com/office/drawing/2014/main" id="{37855D03-1F5E-B543-89F9-68A546B25E8C}"/>
              </a:ext>
            </a:extLst>
          </p:cNvPr>
          <p:cNvSpPr txBox="1"/>
          <p:nvPr/>
        </p:nvSpPr>
        <p:spPr>
          <a:xfrm>
            <a:off x="6516849" y="1731779"/>
            <a:ext cx="267628" cy="76944"/>
          </a:xfrm>
          <a:prstGeom prst="rect">
            <a:avLst/>
          </a:prstGeom>
          <a:solidFill>
            <a:srgbClr val="48815B"/>
          </a:solidFill>
        </p:spPr>
        <p:txBody>
          <a:bodyPr wrap="square" lIns="0" tIns="0" rIns="0" bIns="0" rtlCol="0">
            <a:spAutoFit/>
          </a:bodyPr>
          <a:lstStyle/>
          <a:p>
            <a:pPr algn="ctr"/>
            <a:r>
              <a:rPr lang="en-US" sz="500" b="1" dirty="0">
                <a:latin typeface="+mn-lt"/>
                <a:cs typeface="Lucida Grande" panose="020B0600040502020204" pitchFamily="34" charset="0"/>
              </a:rPr>
              <a:t>WARD 3</a:t>
            </a:r>
          </a:p>
        </p:txBody>
      </p:sp>
      <p:sp>
        <p:nvSpPr>
          <p:cNvPr id="26" name="TextBox 25">
            <a:extLst>
              <a:ext uri="{FF2B5EF4-FFF2-40B4-BE49-F238E27FC236}">
                <a16:creationId xmlns:a16="http://schemas.microsoft.com/office/drawing/2014/main" id="{A140B712-479B-4946-9BE3-32236DB2ECA8}"/>
              </a:ext>
            </a:extLst>
          </p:cNvPr>
          <p:cNvSpPr txBox="1"/>
          <p:nvPr/>
        </p:nvSpPr>
        <p:spPr>
          <a:xfrm>
            <a:off x="6927641" y="1244821"/>
            <a:ext cx="267628" cy="76944"/>
          </a:xfrm>
          <a:prstGeom prst="rect">
            <a:avLst/>
          </a:prstGeom>
          <a:solidFill>
            <a:srgbClr val="70AE71"/>
          </a:solidFill>
        </p:spPr>
        <p:txBody>
          <a:bodyPr wrap="square" lIns="0" tIns="0" rIns="0" bIns="0" rtlCol="0">
            <a:spAutoFit/>
          </a:bodyPr>
          <a:lstStyle/>
          <a:p>
            <a:pPr algn="ctr"/>
            <a:r>
              <a:rPr lang="en-US" sz="500" b="1" dirty="0">
                <a:latin typeface="+mn-lt"/>
                <a:cs typeface="Lucida Grande" panose="020B0600040502020204" pitchFamily="34" charset="0"/>
              </a:rPr>
              <a:t>WARD 4</a:t>
            </a:r>
          </a:p>
        </p:txBody>
      </p:sp>
      <p:sp>
        <p:nvSpPr>
          <p:cNvPr id="27" name="TextBox 26">
            <a:extLst>
              <a:ext uri="{FF2B5EF4-FFF2-40B4-BE49-F238E27FC236}">
                <a16:creationId xmlns:a16="http://schemas.microsoft.com/office/drawing/2014/main" id="{050693A4-0529-4140-AF38-541871492875}"/>
              </a:ext>
            </a:extLst>
          </p:cNvPr>
          <p:cNvSpPr txBox="1"/>
          <p:nvPr/>
        </p:nvSpPr>
        <p:spPr>
          <a:xfrm>
            <a:off x="7443669" y="1878156"/>
            <a:ext cx="267628" cy="76944"/>
          </a:xfrm>
          <a:prstGeom prst="rect">
            <a:avLst/>
          </a:prstGeom>
          <a:solidFill>
            <a:srgbClr val="80B979"/>
          </a:solidFill>
        </p:spPr>
        <p:txBody>
          <a:bodyPr wrap="square" lIns="0" tIns="0" rIns="0" bIns="0" rtlCol="0">
            <a:spAutoFit/>
          </a:bodyPr>
          <a:lstStyle/>
          <a:p>
            <a:pPr algn="ctr"/>
            <a:r>
              <a:rPr lang="en-US" sz="500" b="1" dirty="0">
                <a:latin typeface="+mn-lt"/>
                <a:cs typeface="Lucida Grande" panose="020B0600040502020204" pitchFamily="34" charset="0"/>
              </a:rPr>
              <a:t>WARD 5</a:t>
            </a:r>
          </a:p>
        </p:txBody>
      </p:sp>
      <p:sp>
        <p:nvSpPr>
          <p:cNvPr id="28" name="TextBox 27">
            <a:extLst>
              <a:ext uri="{FF2B5EF4-FFF2-40B4-BE49-F238E27FC236}">
                <a16:creationId xmlns:a16="http://schemas.microsoft.com/office/drawing/2014/main" id="{0E6797F8-8B2C-444D-A751-2709255096BB}"/>
              </a:ext>
            </a:extLst>
          </p:cNvPr>
          <p:cNvSpPr txBox="1"/>
          <p:nvPr/>
        </p:nvSpPr>
        <p:spPr>
          <a:xfrm>
            <a:off x="7368026" y="2373659"/>
            <a:ext cx="267628" cy="76944"/>
          </a:xfrm>
          <a:prstGeom prst="rect">
            <a:avLst/>
          </a:prstGeom>
          <a:solidFill>
            <a:srgbClr val="559865"/>
          </a:solidFill>
        </p:spPr>
        <p:txBody>
          <a:bodyPr wrap="square" lIns="0" tIns="0" rIns="0" bIns="0" rtlCol="0">
            <a:spAutoFit/>
          </a:bodyPr>
          <a:lstStyle/>
          <a:p>
            <a:pPr algn="ctr"/>
            <a:r>
              <a:rPr lang="en-US" sz="500" b="1" dirty="0">
                <a:latin typeface="+mn-lt"/>
                <a:cs typeface="Lucida Grande" panose="020B0600040502020204" pitchFamily="34" charset="0"/>
              </a:rPr>
              <a:t>WARD 6</a:t>
            </a:r>
          </a:p>
        </p:txBody>
      </p:sp>
      <p:sp>
        <p:nvSpPr>
          <p:cNvPr id="29" name="TextBox 28">
            <a:extLst>
              <a:ext uri="{FF2B5EF4-FFF2-40B4-BE49-F238E27FC236}">
                <a16:creationId xmlns:a16="http://schemas.microsoft.com/office/drawing/2014/main" id="{AE175E0F-9B9B-BB4C-AF90-B051B07406AD}"/>
              </a:ext>
            </a:extLst>
          </p:cNvPr>
          <p:cNvSpPr txBox="1"/>
          <p:nvPr/>
        </p:nvSpPr>
        <p:spPr>
          <a:xfrm>
            <a:off x="7811783" y="2395103"/>
            <a:ext cx="267628" cy="76944"/>
          </a:xfrm>
          <a:prstGeom prst="rect">
            <a:avLst/>
          </a:prstGeom>
          <a:solidFill>
            <a:srgbClr val="ABDC9C"/>
          </a:solidFill>
        </p:spPr>
        <p:txBody>
          <a:bodyPr wrap="square" lIns="0" tIns="0" rIns="0" bIns="0" rtlCol="0">
            <a:spAutoFit/>
          </a:bodyPr>
          <a:lstStyle/>
          <a:p>
            <a:pPr algn="ctr"/>
            <a:r>
              <a:rPr lang="en-US" sz="500" b="1" dirty="0">
                <a:latin typeface="+mn-lt"/>
                <a:cs typeface="Lucida Grande" panose="020B0600040502020204" pitchFamily="34" charset="0"/>
              </a:rPr>
              <a:t>WARD 7</a:t>
            </a:r>
          </a:p>
        </p:txBody>
      </p:sp>
      <p:sp>
        <p:nvSpPr>
          <p:cNvPr id="30" name="TextBox 29">
            <a:extLst>
              <a:ext uri="{FF2B5EF4-FFF2-40B4-BE49-F238E27FC236}">
                <a16:creationId xmlns:a16="http://schemas.microsoft.com/office/drawing/2014/main" id="{C94530F6-0D3F-C84B-BFAD-9147BC2B69A5}"/>
              </a:ext>
            </a:extLst>
          </p:cNvPr>
          <p:cNvSpPr txBox="1"/>
          <p:nvPr/>
        </p:nvSpPr>
        <p:spPr>
          <a:xfrm>
            <a:off x="7260534" y="2969765"/>
            <a:ext cx="267628" cy="76944"/>
          </a:xfrm>
          <a:prstGeom prst="rect">
            <a:avLst/>
          </a:prstGeom>
          <a:solidFill>
            <a:srgbClr val="C0E4B4"/>
          </a:solidFill>
        </p:spPr>
        <p:txBody>
          <a:bodyPr wrap="square" lIns="0" tIns="0" rIns="0" bIns="0" rtlCol="0">
            <a:spAutoFit/>
          </a:bodyPr>
          <a:lstStyle/>
          <a:p>
            <a:pPr algn="ctr"/>
            <a:r>
              <a:rPr lang="en-US" sz="500" b="1" dirty="0">
                <a:latin typeface="+mn-lt"/>
                <a:cs typeface="Lucida Grande" panose="020B0600040502020204" pitchFamily="34" charset="0"/>
              </a:rPr>
              <a:t>WARD 8</a:t>
            </a:r>
          </a:p>
        </p:txBody>
      </p:sp>
    </p:spTree>
    <p:extLst>
      <p:ext uri="{BB962C8B-B14F-4D97-AF65-F5344CB8AC3E}">
        <p14:creationId xmlns:p14="http://schemas.microsoft.com/office/powerpoint/2010/main" val="3017260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21" name="Google Shape;392;p34">
            <a:extLst>
              <a:ext uri="{FF2B5EF4-FFF2-40B4-BE49-F238E27FC236}">
                <a16:creationId xmlns:a16="http://schemas.microsoft.com/office/drawing/2014/main" id="{D52A023F-7A07-7B46-9749-4FD870E33CE6}"/>
              </a:ext>
            </a:extLst>
          </p:cNvPr>
          <p:cNvSpPr txBox="1">
            <a:spLocks noGrp="1"/>
          </p:cNvSpPr>
          <p:nvPr>
            <p:ph type="title"/>
          </p:nvPr>
        </p:nvSpPr>
        <p:spPr>
          <a:xfrm>
            <a:off x="998486" y="323973"/>
            <a:ext cx="7147025"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Features on Price</a:t>
            </a:r>
            <a:br>
              <a:rPr lang="en" b="1" dirty="0">
                <a:solidFill>
                  <a:schemeClr val="accent6">
                    <a:lumMod val="50000"/>
                  </a:schemeClr>
                </a:solidFill>
              </a:rPr>
            </a:br>
            <a:r>
              <a:rPr lang="en" sz="2000" b="1" dirty="0">
                <a:solidFill>
                  <a:schemeClr val="accent6">
                    <a:lumMod val="50000"/>
                  </a:schemeClr>
                </a:solidFill>
              </a:rPr>
              <a:t>(ex: Building Structure &amp; Material)</a:t>
            </a:r>
            <a:endParaRPr sz="2000" b="1" dirty="0">
              <a:solidFill>
                <a:schemeClr val="accent6">
                  <a:lumMod val="50000"/>
                </a:schemeClr>
              </a:solidFill>
            </a:endParaRPr>
          </a:p>
        </p:txBody>
      </p:sp>
      <p:sp>
        <p:nvSpPr>
          <p:cNvPr id="22" name="Google Shape;774;p52">
            <a:extLst>
              <a:ext uri="{FF2B5EF4-FFF2-40B4-BE49-F238E27FC236}">
                <a16:creationId xmlns:a16="http://schemas.microsoft.com/office/drawing/2014/main" id="{D1A5F0A5-2DF4-8B40-BA37-B7B7E5688480}"/>
              </a:ext>
            </a:extLst>
          </p:cNvPr>
          <p:cNvSpPr txBox="1">
            <a:spLocks/>
          </p:cNvSpPr>
          <p:nvPr/>
        </p:nvSpPr>
        <p:spPr>
          <a:xfrm>
            <a:off x="274004" y="4023963"/>
            <a:ext cx="8332567" cy="807865"/>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None/>
            </a:pPr>
            <a:r>
              <a:rPr lang="en-US" sz="1500" dirty="0">
                <a:solidFill>
                  <a:schemeClr val="accent6">
                    <a:lumMod val="50000"/>
                  </a:schemeClr>
                </a:solidFill>
              </a:rPr>
              <a:t>Based on the median, the boxplots vs price show that each categorical values on each features can distinguish the price. This means the features are good predictor in predicting the price. We ensure this by statistical test.</a:t>
            </a:r>
          </a:p>
        </p:txBody>
      </p:sp>
      <p:pic>
        <p:nvPicPr>
          <p:cNvPr id="23" name="Picture 2">
            <a:extLst>
              <a:ext uri="{FF2B5EF4-FFF2-40B4-BE49-F238E27FC236}">
                <a16:creationId xmlns:a16="http://schemas.microsoft.com/office/drawing/2014/main" id="{C74FC04C-77AE-244B-829F-8F8BFD68B0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8" t="1607" r="1" b="75992"/>
          <a:stretch/>
        </p:blipFill>
        <p:spPr bwMode="auto">
          <a:xfrm>
            <a:off x="0" y="1108761"/>
            <a:ext cx="4269876" cy="14514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774ED437-B1D4-0B4D-83C4-C5B3286543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4" b="51265"/>
          <a:stretch/>
        </p:blipFill>
        <p:spPr bwMode="auto">
          <a:xfrm>
            <a:off x="4571999" y="2560212"/>
            <a:ext cx="4115507" cy="1445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8AEF44C2-B818-5C4F-B148-569A05C13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791" b="23933"/>
          <a:stretch/>
        </p:blipFill>
        <p:spPr bwMode="auto">
          <a:xfrm>
            <a:off x="4572000" y="1096461"/>
            <a:ext cx="4115507" cy="15667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6FC9026-F33D-294F-A0BE-C350B28A9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125" b="474"/>
          <a:stretch/>
        </p:blipFill>
        <p:spPr bwMode="auto">
          <a:xfrm>
            <a:off x="154369" y="2560212"/>
            <a:ext cx="4131550" cy="1451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998486" y="323973"/>
            <a:ext cx="7147025"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Statistical Test</a:t>
            </a:r>
            <a:br>
              <a:rPr lang="en" b="1" dirty="0">
                <a:solidFill>
                  <a:schemeClr val="accent6">
                    <a:lumMod val="50000"/>
                  </a:schemeClr>
                </a:solidFill>
              </a:rPr>
            </a:br>
            <a:r>
              <a:rPr lang="en" sz="2000" b="1" dirty="0">
                <a:solidFill>
                  <a:schemeClr val="accent6">
                    <a:lumMod val="50000"/>
                  </a:schemeClr>
                </a:solidFill>
              </a:rPr>
              <a:t>(ex: Building Structure &amp; Material)</a:t>
            </a:r>
            <a:endParaRPr sz="2000" b="1" dirty="0">
              <a:solidFill>
                <a:schemeClr val="accent6">
                  <a:lumMod val="50000"/>
                </a:schemeClr>
              </a:solidFill>
            </a:endParaRPr>
          </a:p>
        </p:txBody>
      </p:sp>
      <p:pic>
        <p:nvPicPr>
          <p:cNvPr id="9" name="Picture 8">
            <a:extLst>
              <a:ext uri="{FF2B5EF4-FFF2-40B4-BE49-F238E27FC236}">
                <a16:creationId xmlns:a16="http://schemas.microsoft.com/office/drawing/2014/main" id="{E42417BC-315B-D14B-8FBA-4CCAC05FAE2B}"/>
              </a:ext>
            </a:extLst>
          </p:cNvPr>
          <p:cNvPicPr>
            <a:picLocks noChangeAspect="1"/>
          </p:cNvPicPr>
          <p:nvPr/>
        </p:nvPicPr>
        <p:blipFill>
          <a:blip r:embed="rId3"/>
          <a:stretch>
            <a:fillRect/>
          </a:stretch>
        </p:blipFill>
        <p:spPr>
          <a:xfrm>
            <a:off x="893852" y="1477006"/>
            <a:ext cx="3678146" cy="2935968"/>
          </a:xfrm>
          <a:prstGeom prst="rect">
            <a:avLst/>
          </a:prstGeom>
        </p:spPr>
      </p:pic>
      <p:sp>
        <p:nvSpPr>
          <p:cNvPr id="10" name="Google Shape;774;p52">
            <a:extLst>
              <a:ext uri="{FF2B5EF4-FFF2-40B4-BE49-F238E27FC236}">
                <a16:creationId xmlns:a16="http://schemas.microsoft.com/office/drawing/2014/main" id="{C19D613D-D341-DC4F-ABD5-FF679098593E}"/>
              </a:ext>
            </a:extLst>
          </p:cNvPr>
          <p:cNvSpPr txBox="1">
            <a:spLocks/>
          </p:cNvSpPr>
          <p:nvPr/>
        </p:nvSpPr>
        <p:spPr>
          <a:xfrm>
            <a:off x="4760843" y="1391479"/>
            <a:ext cx="3845728" cy="238539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500" dirty="0">
                <a:solidFill>
                  <a:schemeClr val="accent6">
                    <a:lumMod val="50000"/>
                  </a:schemeClr>
                </a:solidFill>
              </a:rPr>
              <a:t>Since all the </a:t>
            </a:r>
            <a:r>
              <a:rPr lang="en-US" sz="1500" b="1" dirty="0">
                <a:solidFill>
                  <a:schemeClr val="accent6">
                    <a:lumMod val="50000"/>
                  </a:schemeClr>
                </a:solidFill>
              </a:rPr>
              <a:t>P-Value is less than alpha 0.05</a:t>
            </a:r>
            <a:r>
              <a:rPr lang="en-US" sz="1500" dirty="0">
                <a:solidFill>
                  <a:schemeClr val="accent6">
                    <a:lumMod val="50000"/>
                  </a:schemeClr>
                </a:solidFill>
              </a:rPr>
              <a:t>, we </a:t>
            </a:r>
            <a:r>
              <a:rPr lang="en-US" sz="1500" b="1" dirty="0">
                <a:solidFill>
                  <a:schemeClr val="accent6">
                    <a:lumMod val="50000"/>
                  </a:schemeClr>
                </a:solidFill>
              </a:rPr>
              <a:t>reject the H</a:t>
            </a:r>
            <a:r>
              <a:rPr lang="en-US" sz="1500" b="1" baseline="-25000" dirty="0">
                <a:solidFill>
                  <a:schemeClr val="accent6">
                    <a:lumMod val="50000"/>
                  </a:schemeClr>
                </a:solidFill>
              </a:rPr>
              <a:t>0</a:t>
            </a:r>
            <a:r>
              <a:rPr lang="en-US" sz="1500" baseline="-25000" dirty="0">
                <a:solidFill>
                  <a:schemeClr val="accent6">
                    <a:lumMod val="50000"/>
                  </a:schemeClr>
                </a:solidFill>
              </a:rPr>
              <a:t> </a:t>
            </a:r>
            <a:r>
              <a:rPr lang="en-US" sz="1500" dirty="0">
                <a:solidFill>
                  <a:schemeClr val="accent6">
                    <a:lumMod val="50000"/>
                  </a:schemeClr>
                </a:solidFill>
              </a:rPr>
              <a:t>which mean the </a:t>
            </a:r>
            <a:r>
              <a:rPr lang="en-US" sz="1500" b="1" dirty="0">
                <a:solidFill>
                  <a:schemeClr val="accent6">
                    <a:lumMod val="50000"/>
                  </a:schemeClr>
                </a:solidFill>
              </a:rPr>
              <a:t>population median (price)</a:t>
            </a:r>
            <a:r>
              <a:rPr lang="en-US" sz="1500" dirty="0">
                <a:solidFill>
                  <a:schemeClr val="accent6">
                    <a:lumMod val="50000"/>
                  </a:schemeClr>
                </a:solidFill>
              </a:rPr>
              <a:t> for each categorical values in those features is </a:t>
            </a:r>
            <a:r>
              <a:rPr lang="en-US" sz="1500" b="1" dirty="0">
                <a:solidFill>
                  <a:schemeClr val="accent6">
                    <a:lumMod val="50000"/>
                  </a:schemeClr>
                </a:solidFill>
              </a:rPr>
              <a:t>different</a:t>
            </a:r>
            <a:r>
              <a:rPr lang="en-US" sz="1500" dirty="0">
                <a:solidFill>
                  <a:schemeClr val="accent6">
                    <a:lumMod val="50000"/>
                  </a:schemeClr>
                </a:solidFill>
              </a:rPr>
              <a:t>. This show </a:t>
            </a:r>
            <a:r>
              <a:rPr lang="en-US" sz="1500" b="1" dirty="0">
                <a:solidFill>
                  <a:schemeClr val="accent6">
                    <a:lumMod val="50000"/>
                  </a:schemeClr>
                </a:solidFill>
              </a:rPr>
              <a:t>all features can distinguish price value on 95% confidence interval</a:t>
            </a:r>
            <a:r>
              <a:rPr lang="en-US" sz="1500" dirty="0">
                <a:solidFill>
                  <a:schemeClr val="accent6">
                    <a:lumMod val="50000"/>
                  </a:schemeClr>
                </a:solidFill>
              </a:rPr>
              <a:t>.</a:t>
            </a:r>
          </a:p>
        </p:txBody>
      </p:sp>
    </p:spTree>
    <p:extLst>
      <p:ext uri="{BB962C8B-B14F-4D97-AF65-F5344CB8AC3E}">
        <p14:creationId xmlns:p14="http://schemas.microsoft.com/office/powerpoint/2010/main" val="4011130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6" name="Google Shape;676;p50"/>
          <p:cNvSpPr/>
          <p:nvPr/>
        </p:nvSpPr>
        <p:spPr>
          <a:xfrm>
            <a:off x="359950" y="2571750"/>
            <a:ext cx="8411400" cy="45000"/>
          </a:xfrm>
          <a:prstGeom prst="rect">
            <a:avLst/>
          </a:pr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274623" y="2507500"/>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3031997"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5984172"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4499952" y="2507503"/>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1622658" y="2517129"/>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rot="5400000">
            <a:off x="5655427" y="1191648"/>
            <a:ext cx="752697" cy="1480491"/>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rot="5400000">
            <a:off x="3171260" y="1040265"/>
            <a:ext cx="752695" cy="1783262"/>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rot="5400000">
            <a:off x="678179" y="1102453"/>
            <a:ext cx="752693" cy="1652060"/>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rot="5400000">
            <a:off x="1311246" y="2534330"/>
            <a:ext cx="730239" cy="1422092"/>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rot="5400000">
            <a:off x="4121868" y="2467042"/>
            <a:ext cx="730242" cy="1556663"/>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50"/>
          <p:cNvCxnSpPr/>
          <p:nvPr/>
        </p:nvCxnSpPr>
        <p:spPr>
          <a:xfrm>
            <a:off x="1711045" y="2680904"/>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88" name="Google Shape;688;p50"/>
          <p:cNvCxnSpPr/>
          <p:nvPr/>
        </p:nvCxnSpPr>
        <p:spPr>
          <a:xfrm>
            <a:off x="4586552" y="2674203"/>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90" name="Google Shape;690;p50"/>
          <p:cNvCxnSpPr/>
          <p:nvPr/>
        </p:nvCxnSpPr>
        <p:spPr>
          <a:xfrm>
            <a:off x="3118697" y="2304822"/>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91" name="Google Shape;691;p50"/>
          <p:cNvCxnSpPr/>
          <p:nvPr/>
        </p:nvCxnSpPr>
        <p:spPr>
          <a:xfrm>
            <a:off x="6070867" y="2304822"/>
            <a:ext cx="0" cy="206100"/>
          </a:xfrm>
          <a:prstGeom prst="straightConnector1">
            <a:avLst/>
          </a:prstGeom>
          <a:noFill/>
          <a:ln w="9525" cap="flat" cmpd="sng">
            <a:solidFill>
              <a:schemeClr val="accent5"/>
            </a:solidFill>
            <a:prstDash val="solid"/>
            <a:round/>
            <a:headEnd type="none" w="med" len="med"/>
            <a:tailEnd type="none" w="med" len="med"/>
          </a:ln>
        </p:spPr>
      </p:cxnSp>
      <p:sp>
        <p:nvSpPr>
          <p:cNvPr id="692" name="Google Shape;692;p50"/>
          <p:cNvSpPr txBox="1">
            <a:spLocks noGrp="1"/>
          </p:cNvSpPr>
          <p:nvPr>
            <p:ph type="title"/>
          </p:nvPr>
        </p:nvSpPr>
        <p:spPr>
          <a:xfrm>
            <a:off x="1800616"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Preprocessing</a:t>
            </a:r>
            <a:endParaRPr b="1" dirty="0">
              <a:solidFill>
                <a:schemeClr val="accent6">
                  <a:lumMod val="50000"/>
                </a:schemeClr>
              </a:solidFill>
            </a:endParaRPr>
          </a:p>
        </p:txBody>
      </p:sp>
      <p:sp>
        <p:nvSpPr>
          <p:cNvPr id="694" name="Google Shape;694;p50"/>
          <p:cNvSpPr txBox="1">
            <a:spLocks noGrp="1"/>
          </p:cNvSpPr>
          <p:nvPr>
            <p:ph type="subTitle" idx="4294967295"/>
          </p:nvPr>
        </p:nvSpPr>
        <p:spPr>
          <a:xfrm>
            <a:off x="2657092" y="1635592"/>
            <a:ext cx="1815284" cy="5954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Handling Missing Data</a:t>
            </a:r>
            <a:endParaRPr sz="1800" dirty="0">
              <a:solidFill>
                <a:schemeClr val="accent6">
                  <a:lumMod val="50000"/>
                </a:schemeClr>
              </a:solidFill>
              <a:latin typeface="Abel"/>
              <a:ea typeface="Abel"/>
              <a:cs typeface="Abel"/>
              <a:sym typeface="Abel"/>
            </a:endParaRPr>
          </a:p>
        </p:txBody>
      </p:sp>
      <p:sp>
        <p:nvSpPr>
          <p:cNvPr id="696" name="Google Shape;696;p50"/>
          <p:cNvSpPr txBox="1">
            <a:spLocks noGrp="1"/>
          </p:cNvSpPr>
          <p:nvPr>
            <p:ph type="subTitle" idx="4294967295"/>
          </p:nvPr>
        </p:nvSpPr>
        <p:spPr>
          <a:xfrm>
            <a:off x="242651" y="1653169"/>
            <a:ext cx="1637905" cy="537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Casting,</a:t>
            </a:r>
          </a:p>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Add SALEYEAR</a:t>
            </a:r>
            <a:endParaRPr sz="1800" dirty="0">
              <a:solidFill>
                <a:schemeClr val="accent6">
                  <a:lumMod val="50000"/>
                </a:schemeClr>
              </a:solidFill>
              <a:latin typeface="Abel"/>
              <a:ea typeface="Abel"/>
              <a:cs typeface="Abel"/>
              <a:sym typeface="Abel"/>
            </a:endParaRPr>
          </a:p>
        </p:txBody>
      </p:sp>
      <p:sp>
        <p:nvSpPr>
          <p:cNvPr id="697" name="Google Shape;697;p50"/>
          <p:cNvSpPr txBox="1">
            <a:spLocks noGrp="1"/>
          </p:cNvSpPr>
          <p:nvPr>
            <p:ph type="subTitle" idx="4294967295"/>
          </p:nvPr>
        </p:nvSpPr>
        <p:spPr>
          <a:xfrm>
            <a:off x="5342227" y="1671989"/>
            <a:ext cx="1402312" cy="5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latin typeface="Abel"/>
                <a:ea typeface="Abel"/>
                <a:cs typeface="Abel"/>
                <a:sym typeface="Abel"/>
              </a:rPr>
              <a:t>Drop Unusual Values</a:t>
            </a:r>
          </a:p>
        </p:txBody>
      </p:sp>
      <p:sp>
        <p:nvSpPr>
          <p:cNvPr id="700" name="Google Shape;700;p50"/>
          <p:cNvSpPr txBox="1">
            <a:spLocks noGrp="1"/>
          </p:cNvSpPr>
          <p:nvPr>
            <p:ph type="subTitle" idx="4294967295"/>
          </p:nvPr>
        </p:nvSpPr>
        <p:spPr>
          <a:xfrm>
            <a:off x="897475" y="2975263"/>
            <a:ext cx="1556663" cy="534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latin typeface="Abel"/>
                <a:ea typeface="Abel"/>
                <a:cs typeface="Abel"/>
                <a:sym typeface="Abel"/>
              </a:rPr>
              <a:t>Drop ”Unqualified”</a:t>
            </a:r>
            <a:endParaRPr sz="1800" dirty="0">
              <a:solidFill>
                <a:schemeClr val="accent6">
                  <a:lumMod val="50000"/>
                </a:schemeClr>
              </a:solidFill>
              <a:latin typeface="Abel"/>
              <a:ea typeface="Abel"/>
              <a:cs typeface="Abel"/>
              <a:sym typeface="Abel"/>
            </a:endParaRPr>
          </a:p>
        </p:txBody>
      </p:sp>
      <p:sp>
        <p:nvSpPr>
          <p:cNvPr id="702" name="Google Shape;702;p50"/>
          <p:cNvSpPr txBox="1">
            <a:spLocks noGrp="1"/>
          </p:cNvSpPr>
          <p:nvPr>
            <p:ph type="subTitle" idx="4294967295"/>
          </p:nvPr>
        </p:nvSpPr>
        <p:spPr>
          <a:xfrm>
            <a:off x="3775383" y="2980787"/>
            <a:ext cx="1423592" cy="534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Feature Selection</a:t>
            </a:r>
            <a:endParaRPr sz="1800" dirty="0">
              <a:solidFill>
                <a:schemeClr val="accent6">
                  <a:lumMod val="50000"/>
                </a:schemeClr>
              </a:solidFill>
              <a:latin typeface="Abel"/>
              <a:ea typeface="Abel"/>
              <a:cs typeface="Abel"/>
              <a:sym typeface="Abel"/>
            </a:endParaRPr>
          </a:p>
        </p:txBody>
      </p:sp>
      <p:cxnSp>
        <p:nvCxnSpPr>
          <p:cNvPr id="31" name="Google Shape;689;p50">
            <a:extLst>
              <a:ext uri="{FF2B5EF4-FFF2-40B4-BE49-F238E27FC236}">
                <a16:creationId xmlns:a16="http://schemas.microsoft.com/office/drawing/2014/main" id="{83D55976-EA78-E946-B2C5-537140A5EEAA}"/>
              </a:ext>
            </a:extLst>
          </p:cNvPr>
          <p:cNvCxnSpPr>
            <a:cxnSpLocks/>
          </p:cNvCxnSpPr>
          <p:nvPr/>
        </p:nvCxnSpPr>
        <p:spPr>
          <a:xfrm>
            <a:off x="350536" y="2304822"/>
            <a:ext cx="0" cy="206099"/>
          </a:xfrm>
          <a:prstGeom prst="straightConnector1">
            <a:avLst/>
          </a:prstGeom>
          <a:noFill/>
          <a:ln w="9525" cap="flat" cmpd="sng">
            <a:solidFill>
              <a:schemeClr val="accent5"/>
            </a:solidFill>
            <a:prstDash val="solid"/>
            <a:round/>
            <a:headEnd type="none" w="med" len="med"/>
            <a:tailEnd type="none" w="med" len="med"/>
          </a:ln>
        </p:spPr>
      </p:cxnSp>
      <p:sp>
        <p:nvSpPr>
          <p:cNvPr id="37" name="Google Shape;680;p50">
            <a:extLst>
              <a:ext uri="{FF2B5EF4-FFF2-40B4-BE49-F238E27FC236}">
                <a16:creationId xmlns:a16="http://schemas.microsoft.com/office/drawing/2014/main" id="{DF5A78B5-3BB2-6647-B96A-9F75357002AE}"/>
              </a:ext>
            </a:extLst>
          </p:cNvPr>
          <p:cNvSpPr/>
          <p:nvPr/>
        </p:nvSpPr>
        <p:spPr>
          <a:xfrm>
            <a:off x="7356230" y="2507505"/>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6;p50">
            <a:extLst>
              <a:ext uri="{FF2B5EF4-FFF2-40B4-BE49-F238E27FC236}">
                <a16:creationId xmlns:a16="http://schemas.microsoft.com/office/drawing/2014/main" id="{934FA60D-755F-8A4D-A689-353D988223E1}"/>
              </a:ext>
            </a:extLst>
          </p:cNvPr>
          <p:cNvSpPr/>
          <p:nvPr/>
        </p:nvSpPr>
        <p:spPr>
          <a:xfrm rot="5400000">
            <a:off x="6978146" y="2467044"/>
            <a:ext cx="730242" cy="1556663"/>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688;p50">
            <a:extLst>
              <a:ext uri="{FF2B5EF4-FFF2-40B4-BE49-F238E27FC236}">
                <a16:creationId xmlns:a16="http://schemas.microsoft.com/office/drawing/2014/main" id="{DAA542C3-D53D-4641-84B1-C7C0DA82BF81}"/>
              </a:ext>
            </a:extLst>
          </p:cNvPr>
          <p:cNvCxnSpPr/>
          <p:nvPr/>
        </p:nvCxnSpPr>
        <p:spPr>
          <a:xfrm>
            <a:off x="7442830" y="2674205"/>
            <a:ext cx="0" cy="206100"/>
          </a:xfrm>
          <a:prstGeom prst="straightConnector1">
            <a:avLst/>
          </a:prstGeom>
          <a:noFill/>
          <a:ln w="9525" cap="flat" cmpd="sng">
            <a:solidFill>
              <a:schemeClr val="accent5"/>
            </a:solidFill>
            <a:prstDash val="solid"/>
            <a:round/>
            <a:headEnd type="none" w="med" len="med"/>
            <a:tailEnd type="none" w="med" len="med"/>
          </a:ln>
        </p:spPr>
      </p:cxnSp>
      <p:sp>
        <p:nvSpPr>
          <p:cNvPr id="40" name="Google Shape;702;p50">
            <a:extLst>
              <a:ext uri="{FF2B5EF4-FFF2-40B4-BE49-F238E27FC236}">
                <a16:creationId xmlns:a16="http://schemas.microsoft.com/office/drawing/2014/main" id="{E06A90C0-1ADE-644B-B1B8-8A47A92A371F}"/>
              </a:ext>
            </a:extLst>
          </p:cNvPr>
          <p:cNvSpPr txBox="1">
            <a:spLocks/>
          </p:cNvSpPr>
          <p:nvPr/>
        </p:nvSpPr>
        <p:spPr>
          <a:xfrm>
            <a:off x="6564935" y="2980789"/>
            <a:ext cx="1490318" cy="534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GB" sz="1800" dirty="0">
                <a:solidFill>
                  <a:schemeClr val="accent6">
                    <a:lumMod val="50000"/>
                  </a:schemeClr>
                </a:solidFill>
                <a:latin typeface="Abel"/>
                <a:ea typeface="Abel"/>
                <a:cs typeface="Abel"/>
                <a:sym typeface="Abel"/>
              </a:rPr>
              <a:t>Feature Engineering</a:t>
            </a:r>
          </a:p>
        </p:txBody>
      </p:sp>
      <p:sp>
        <p:nvSpPr>
          <p:cNvPr id="41" name="Google Shape;679;p50">
            <a:extLst>
              <a:ext uri="{FF2B5EF4-FFF2-40B4-BE49-F238E27FC236}">
                <a16:creationId xmlns:a16="http://schemas.microsoft.com/office/drawing/2014/main" id="{F89176FC-05EE-7944-9EF7-F5246B0FB6B8}"/>
              </a:ext>
            </a:extLst>
          </p:cNvPr>
          <p:cNvSpPr/>
          <p:nvPr/>
        </p:nvSpPr>
        <p:spPr>
          <a:xfrm>
            <a:off x="8697350"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2;p50">
            <a:extLst>
              <a:ext uri="{FF2B5EF4-FFF2-40B4-BE49-F238E27FC236}">
                <a16:creationId xmlns:a16="http://schemas.microsoft.com/office/drawing/2014/main" id="{B4A96959-E519-E64F-BE87-465CBC5DE1E6}"/>
              </a:ext>
            </a:extLst>
          </p:cNvPr>
          <p:cNvSpPr/>
          <p:nvPr/>
        </p:nvSpPr>
        <p:spPr>
          <a:xfrm rot="5400000">
            <a:off x="7784755" y="1191648"/>
            <a:ext cx="752697" cy="1480491"/>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691;p50">
            <a:extLst>
              <a:ext uri="{FF2B5EF4-FFF2-40B4-BE49-F238E27FC236}">
                <a16:creationId xmlns:a16="http://schemas.microsoft.com/office/drawing/2014/main" id="{35198E90-3167-F447-813A-AE0933E73434}"/>
              </a:ext>
            </a:extLst>
          </p:cNvPr>
          <p:cNvCxnSpPr/>
          <p:nvPr/>
        </p:nvCxnSpPr>
        <p:spPr>
          <a:xfrm>
            <a:off x="8789151" y="2304822"/>
            <a:ext cx="0" cy="206100"/>
          </a:xfrm>
          <a:prstGeom prst="straightConnector1">
            <a:avLst/>
          </a:prstGeom>
          <a:noFill/>
          <a:ln w="9525" cap="flat" cmpd="sng">
            <a:solidFill>
              <a:schemeClr val="accent5"/>
            </a:solidFill>
            <a:prstDash val="solid"/>
            <a:round/>
            <a:headEnd type="none" w="med" len="med"/>
            <a:tailEnd type="none" w="med" len="med"/>
          </a:ln>
        </p:spPr>
      </p:cxnSp>
      <p:sp>
        <p:nvSpPr>
          <p:cNvPr id="44" name="Google Shape;697;p50">
            <a:extLst>
              <a:ext uri="{FF2B5EF4-FFF2-40B4-BE49-F238E27FC236}">
                <a16:creationId xmlns:a16="http://schemas.microsoft.com/office/drawing/2014/main" id="{2696BE7A-AF7B-D04F-BC7A-C19702713DA1}"/>
              </a:ext>
            </a:extLst>
          </p:cNvPr>
          <p:cNvSpPr txBox="1">
            <a:spLocks/>
          </p:cNvSpPr>
          <p:nvPr/>
        </p:nvSpPr>
        <p:spPr>
          <a:xfrm>
            <a:off x="7468438" y="1633727"/>
            <a:ext cx="1402312" cy="53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Encoding</a:t>
            </a:r>
          </a:p>
        </p:txBody>
      </p:sp>
    </p:spTree>
    <p:extLst>
      <p:ext uri="{BB962C8B-B14F-4D97-AF65-F5344CB8AC3E}">
        <p14:creationId xmlns:p14="http://schemas.microsoft.com/office/powerpoint/2010/main" val="214359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28" name="Picture 27" descr="Chart, radar chart&#10;&#10;Description automatically generated">
            <a:extLst>
              <a:ext uri="{FF2B5EF4-FFF2-40B4-BE49-F238E27FC236}">
                <a16:creationId xmlns:a16="http://schemas.microsoft.com/office/drawing/2014/main" id="{7812A7BC-55AC-0642-B425-8B36E9202093}"/>
              </a:ext>
            </a:extLst>
          </p:cNvPr>
          <p:cNvPicPr>
            <a:picLocks noChangeAspect="1"/>
          </p:cNvPicPr>
          <p:nvPr/>
        </p:nvPicPr>
        <p:blipFill>
          <a:blip r:embed="rId3">
            <a:alphaModFix amt="20000"/>
          </a:blip>
          <a:stretch>
            <a:fillRect/>
          </a:stretch>
        </p:blipFill>
        <p:spPr>
          <a:xfrm>
            <a:off x="1862395" y="-496899"/>
            <a:ext cx="2100321" cy="2100321"/>
          </a:xfrm>
          <a:prstGeom prst="rect">
            <a:avLst/>
          </a:prstGeom>
        </p:spPr>
      </p:pic>
      <p:sp>
        <p:nvSpPr>
          <p:cNvPr id="832" name="Google Shape;832;p5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Matplotlib Team</a:t>
            </a:r>
            <a:endParaRPr b="1" dirty="0">
              <a:solidFill>
                <a:schemeClr val="accent6">
                  <a:lumMod val="50000"/>
                </a:schemeClr>
              </a:solidFill>
            </a:endParaRPr>
          </a:p>
        </p:txBody>
      </p:sp>
      <p:sp>
        <p:nvSpPr>
          <p:cNvPr id="833" name="Google Shape;833;p54"/>
          <p:cNvSpPr txBox="1">
            <a:spLocks noGrp="1"/>
          </p:cNvSpPr>
          <p:nvPr>
            <p:ph type="subTitle" idx="4"/>
          </p:nvPr>
        </p:nvSpPr>
        <p:spPr>
          <a:xfrm>
            <a:off x="2662334" y="2788783"/>
            <a:ext cx="389436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6">
                    <a:lumMod val="60000"/>
                    <a:lumOff val="40000"/>
                  </a:schemeClr>
                </a:solidFill>
              </a:rPr>
              <a:t>B</a:t>
            </a:r>
            <a:r>
              <a:rPr lang="en" sz="1600" dirty="0" err="1">
                <a:solidFill>
                  <a:schemeClr val="accent6">
                    <a:lumMod val="60000"/>
                    <a:lumOff val="40000"/>
                  </a:schemeClr>
                </a:solidFill>
              </a:rPr>
              <a:t>achelor</a:t>
            </a:r>
            <a:r>
              <a:rPr lang="en" sz="1600" dirty="0">
                <a:solidFill>
                  <a:schemeClr val="accent6">
                    <a:lumMod val="60000"/>
                    <a:lumOff val="40000"/>
                  </a:schemeClr>
                </a:solidFill>
              </a:rPr>
              <a:t> of </a:t>
            </a:r>
          </a:p>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Industrial Engineering</a:t>
            </a:r>
          </a:p>
          <a:p>
            <a:pPr marL="0" lvl="0" indent="0" algn="ctr" rtl="0">
              <a:spcBef>
                <a:spcPts val="0"/>
              </a:spcBef>
              <a:spcAft>
                <a:spcPts val="0"/>
              </a:spcAft>
              <a:buClr>
                <a:schemeClr val="dk1"/>
              </a:buClr>
              <a:buSzPts val="1100"/>
              <a:buFont typeface="Arial"/>
              <a:buNone/>
            </a:pPr>
            <a:r>
              <a:rPr lang="en" sz="1600" dirty="0" err="1">
                <a:solidFill>
                  <a:schemeClr val="accent6">
                    <a:lumMod val="60000"/>
                    <a:lumOff val="40000"/>
                  </a:schemeClr>
                </a:solidFill>
              </a:rPr>
              <a:t>Sepuluh</a:t>
            </a:r>
            <a:r>
              <a:rPr lang="en" sz="1600" dirty="0">
                <a:solidFill>
                  <a:schemeClr val="accent6">
                    <a:lumMod val="60000"/>
                    <a:lumOff val="40000"/>
                  </a:schemeClr>
                </a:solidFill>
              </a:rPr>
              <a:t> </a:t>
            </a:r>
            <a:r>
              <a:rPr lang="en" sz="1600" dirty="0" err="1">
                <a:solidFill>
                  <a:schemeClr val="accent6">
                    <a:lumMod val="60000"/>
                    <a:lumOff val="40000"/>
                  </a:schemeClr>
                </a:solidFill>
              </a:rPr>
              <a:t>Nopember</a:t>
            </a:r>
            <a:r>
              <a:rPr lang="en" sz="1600" dirty="0">
                <a:solidFill>
                  <a:schemeClr val="accent6">
                    <a:lumMod val="60000"/>
                    <a:lumOff val="40000"/>
                  </a:schemeClr>
                </a:solidFill>
              </a:rPr>
              <a:t> Institute of Technology</a:t>
            </a:r>
            <a:endParaRPr sz="1600" dirty="0">
              <a:solidFill>
                <a:schemeClr val="accent6">
                  <a:lumMod val="60000"/>
                  <a:lumOff val="40000"/>
                </a:schemeClr>
              </a:solidFill>
            </a:endParaRPr>
          </a:p>
        </p:txBody>
      </p:sp>
      <p:sp>
        <p:nvSpPr>
          <p:cNvPr id="834" name="Google Shape;834;p54"/>
          <p:cNvSpPr txBox="1">
            <a:spLocks noGrp="1"/>
          </p:cNvSpPr>
          <p:nvPr>
            <p:ph type="subTitle" idx="1"/>
          </p:nvPr>
        </p:nvSpPr>
        <p:spPr>
          <a:xfrm>
            <a:off x="276225" y="2612478"/>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Elvan Selvano</a:t>
            </a:r>
            <a:endParaRPr dirty="0">
              <a:solidFill>
                <a:schemeClr val="accent6">
                  <a:lumMod val="50000"/>
                </a:schemeClr>
              </a:solidFill>
            </a:endParaRPr>
          </a:p>
        </p:txBody>
      </p:sp>
      <p:sp>
        <p:nvSpPr>
          <p:cNvPr id="835" name="Google Shape;835;p54"/>
          <p:cNvSpPr txBox="1">
            <a:spLocks noGrp="1"/>
          </p:cNvSpPr>
          <p:nvPr>
            <p:ph type="subTitle" idx="2"/>
          </p:nvPr>
        </p:nvSpPr>
        <p:spPr>
          <a:xfrm>
            <a:off x="276225" y="2792178"/>
            <a:ext cx="22002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6">
                    <a:lumMod val="60000"/>
                    <a:lumOff val="40000"/>
                  </a:schemeClr>
                </a:solidFill>
              </a:rPr>
              <a:t>Mastering Computer Science</a:t>
            </a:r>
          </a:p>
          <a:p>
            <a:pPr marL="0" lvl="0" indent="0" algn="ctr" rtl="0">
              <a:spcBef>
                <a:spcPts val="0"/>
              </a:spcBef>
              <a:spcAft>
                <a:spcPts val="0"/>
              </a:spcAft>
              <a:buNone/>
            </a:pPr>
            <a:r>
              <a:rPr lang="en" sz="1600" dirty="0">
                <a:solidFill>
                  <a:schemeClr val="accent6">
                    <a:lumMod val="60000"/>
                    <a:lumOff val="40000"/>
                  </a:schemeClr>
                </a:solidFill>
              </a:rPr>
              <a:t>Binus University</a:t>
            </a:r>
            <a:endParaRPr sz="1600" dirty="0">
              <a:solidFill>
                <a:schemeClr val="accent6">
                  <a:lumMod val="60000"/>
                  <a:lumOff val="40000"/>
                </a:schemeClr>
              </a:solidFill>
            </a:endParaRPr>
          </a:p>
        </p:txBody>
      </p:sp>
      <p:pic>
        <p:nvPicPr>
          <p:cNvPr id="837" name="Google Shape;837;p54"/>
          <p:cNvPicPr preferRelativeResize="0"/>
          <p:nvPr/>
        </p:nvPicPr>
        <p:blipFill rotWithShape="1">
          <a:blip r:embed="rId4"/>
          <a:srcRect l="25880" t="27262" r="22323" b="28064"/>
          <a:stretch/>
        </p:blipFill>
        <p:spPr>
          <a:xfrm>
            <a:off x="7102349" y="1406703"/>
            <a:ext cx="1328251" cy="1140350"/>
          </a:xfrm>
          <a:prstGeom prst="rect">
            <a:avLst/>
          </a:prstGeom>
          <a:noFill/>
          <a:ln>
            <a:noFill/>
          </a:ln>
          <a:effectLst/>
        </p:spPr>
      </p:pic>
      <p:sp>
        <p:nvSpPr>
          <p:cNvPr id="838" name="Google Shape;838;p54"/>
          <p:cNvSpPr txBox="1">
            <a:spLocks noGrp="1"/>
          </p:cNvSpPr>
          <p:nvPr>
            <p:ph type="subTitle" idx="3"/>
          </p:nvPr>
        </p:nvSpPr>
        <p:spPr>
          <a:xfrm>
            <a:off x="3361619" y="2612478"/>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Gusti NA Kresna</a:t>
            </a:r>
            <a:endParaRPr dirty="0">
              <a:solidFill>
                <a:schemeClr val="accent6">
                  <a:lumMod val="50000"/>
                </a:schemeClr>
              </a:solidFill>
            </a:endParaRPr>
          </a:p>
        </p:txBody>
      </p:sp>
      <p:sp>
        <p:nvSpPr>
          <p:cNvPr id="839" name="Google Shape;839;p54"/>
          <p:cNvSpPr txBox="1">
            <a:spLocks noGrp="1"/>
          </p:cNvSpPr>
          <p:nvPr>
            <p:ph type="subTitle" idx="5"/>
          </p:nvPr>
        </p:nvSpPr>
        <p:spPr>
          <a:xfrm>
            <a:off x="6666375" y="2609083"/>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Rafif Hendrawan</a:t>
            </a:r>
            <a:endParaRPr dirty="0">
              <a:solidFill>
                <a:schemeClr val="accent6">
                  <a:lumMod val="50000"/>
                </a:schemeClr>
              </a:solidFill>
            </a:endParaRPr>
          </a:p>
        </p:txBody>
      </p:sp>
      <p:sp>
        <p:nvSpPr>
          <p:cNvPr id="840" name="Google Shape;840;p54"/>
          <p:cNvSpPr txBox="1">
            <a:spLocks noGrp="1"/>
          </p:cNvSpPr>
          <p:nvPr>
            <p:ph type="subTitle" idx="6"/>
          </p:nvPr>
        </p:nvSpPr>
        <p:spPr>
          <a:xfrm>
            <a:off x="6298523" y="2788783"/>
            <a:ext cx="2866403"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Bachelor of Physics Education</a:t>
            </a:r>
          </a:p>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State University of Jakarta</a:t>
            </a:r>
            <a:endParaRPr sz="1600" dirty="0">
              <a:solidFill>
                <a:schemeClr val="accent6">
                  <a:lumMod val="60000"/>
                  <a:lumOff val="40000"/>
                </a:schemeClr>
              </a:solidFill>
            </a:endParaRPr>
          </a:p>
        </p:txBody>
      </p:sp>
      <p:pic>
        <p:nvPicPr>
          <p:cNvPr id="843" name="Google Shape;843;p54"/>
          <p:cNvPicPr preferRelativeResize="0"/>
          <p:nvPr/>
        </p:nvPicPr>
        <p:blipFill>
          <a:blip r:embed="rId5">
            <a:alphaModFix/>
          </a:blip>
          <a:srcRect t="7073" b="7073"/>
          <a:stretch/>
        </p:blipFill>
        <p:spPr>
          <a:xfrm>
            <a:off x="3853035" y="1380725"/>
            <a:ext cx="1328251" cy="1140350"/>
          </a:xfrm>
          <a:prstGeom prst="rect">
            <a:avLst/>
          </a:prstGeom>
          <a:noFill/>
          <a:ln>
            <a:noFill/>
          </a:ln>
          <a:effectLst/>
        </p:spPr>
      </p:pic>
      <p:pic>
        <p:nvPicPr>
          <p:cNvPr id="7" name="Picture 6" descr="Shape&#10;&#10;Description automatically generated with low confidence">
            <a:hlinkClick r:id="rId6"/>
            <a:extLst>
              <a:ext uri="{FF2B5EF4-FFF2-40B4-BE49-F238E27FC236}">
                <a16:creationId xmlns:a16="http://schemas.microsoft.com/office/drawing/2014/main" id="{A53ECBD8-1F1D-4DF2-8D1A-75EA6CB48780}"/>
              </a:ext>
            </a:extLst>
          </p:cNvPr>
          <p:cNvPicPr>
            <a:picLocks noChangeAspect="1"/>
          </p:cNvPicPr>
          <p:nvPr/>
        </p:nvPicPr>
        <p:blipFill>
          <a:blip r:embed="rId7"/>
          <a:stretch>
            <a:fillRect/>
          </a:stretch>
        </p:blipFill>
        <p:spPr>
          <a:xfrm>
            <a:off x="904323" y="3845969"/>
            <a:ext cx="359400" cy="359400"/>
          </a:xfrm>
          <a:prstGeom prst="rect">
            <a:avLst/>
          </a:prstGeom>
        </p:spPr>
      </p:pic>
      <p:pic>
        <p:nvPicPr>
          <p:cNvPr id="36" name="Picture 35" descr="Shape&#10;&#10;Description automatically generated with low confidence">
            <a:hlinkClick r:id="rId8"/>
            <a:extLst>
              <a:ext uri="{FF2B5EF4-FFF2-40B4-BE49-F238E27FC236}">
                <a16:creationId xmlns:a16="http://schemas.microsoft.com/office/drawing/2014/main" id="{727BD962-114D-4BBC-BFE7-F6B3075FB1D3}"/>
              </a:ext>
            </a:extLst>
          </p:cNvPr>
          <p:cNvPicPr>
            <a:picLocks noChangeAspect="1"/>
          </p:cNvPicPr>
          <p:nvPr/>
        </p:nvPicPr>
        <p:blipFill>
          <a:blip r:embed="rId7"/>
          <a:stretch>
            <a:fillRect/>
          </a:stretch>
        </p:blipFill>
        <p:spPr>
          <a:xfrm>
            <a:off x="4092141" y="3845969"/>
            <a:ext cx="359400" cy="359400"/>
          </a:xfrm>
          <a:prstGeom prst="rect">
            <a:avLst/>
          </a:prstGeom>
        </p:spPr>
      </p:pic>
      <p:pic>
        <p:nvPicPr>
          <p:cNvPr id="37" name="Picture 36" descr="Shape&#10;&#10;Description automatically generated with low confidence">
            <a:hlinkClick r:id="rId9"/>
            <a:extLst>
              <a:ext uri="{FF2B5EF4-FFF2-40B4-BE49-F238E27FC236}">
                <a16:creationId xmlns:a16="http://schemas.microsoft.com/office/drawing/2014/main" id="{D1C287CF-B6FC-4719-BB45-F33733642DEA}"/>
              </a:ext>
            </a:extLst>
          </p:cNvPr>
          <p:cNvPicPr>
            <a:picLocks noChangeAspect="1"/>
          </p:cNvPicPr>
          <p:nvPr/>
        </p:nvPicPr>
        <p:blipFill>
          <a:blip r:embed="rId7"/>
          <a:stretch>
            <a:fillRect/>
          </a:stretch>
        </p:blipFill>
        <p:spPr>
          <a:xfrm>
            <a:off x="7372325" y="3845969"/>
            <a:ext cx="359400" cy="359400"/>
          </a:xfrm>
          <a:prstGeom prst="rect">
            <a:avLst/>
          </a:prstGeom>
        </p:spPr>
      </p:pic>
      <p:pic>
        <p:nvPicPr>
          <p:cNvPr id="9" name="Picture 8" descr="Icon&#10;&#10;Description automatically generated">
            <a:hlinkClick r:id="rId10"/>
            <a:extLst>
              <a:ext uri="{FF2B5EF4-FFF2-40B4-BE49-F238E27FC236}">
                <a16:creationId xmlns:a16="http://schemas.microsoft.com/office/drawing/2014/main" id="{6DA84914-9E6E-448B-8DB7-70E825918371}"/>
              </a:ext>
            </a:extLst>
          </p:cNvPr>
          <p:cNvPicPr>
            <a:picLocks noChangeAspect="1"/>
          </p:cNvPicPr>
          <p:nvPr/>
        </p:nvPicPr>
        <p:blipFill>
          <a:blip r:embed="rId11"/>
          <a:stretch>
            <a:fillRect/>
          </a:stretch>
        </p:blipFill>
        <p:spPr>
          <a:xfrm>
            <a:off x="1412277" y="3852485"/>
            <a:ext cx="346367" cy="346367"/>
          </a:xfrm>
          <a:prstGeom prst="rect">
            <a:avLst/>
          </a:prstGeom>
        </p:spPr>
      </p:pic>
      <p:pic>
        <p:nvPicPr>
          <p:cNvPr id="40" name="Picture 39" descr="Icon&#10;&#10;Description automatically generated">
            <a:hlinkClick r:id="rId12"/>
            <a:extLst>
              <a:ext uri="{FF2B5EF4-FFF2-40B4-BE49-F238E27FC236}">
                <a16:creationId xmlns:a16="http://schemas.microsoft.com/office/drawing/2014/main" id="{FE1C5170-4BE0-46D7-B6BF-7522F0F91446}"/>
              </a:ext>
            </a:extLst>
          </p:cNvPr>
          <p:cNvPicPr>
            <a:picLocks noChangeAspect="1"/>
          </p:cNvPicPr>
          <p:nvPr/>
        </p:nvPicPr>
        <p:blipFill>
          <a:blip r:embed="rId11"/>
          <a:stretch>
            <a:fillRect/>
          </a:stretch>
        </p:blipFill>
        <p:spPr>
          <a:xfrm>
            <a:off x="4580660" y="3852485"/>
            <a:ext cx="346367" cy="346367"/>
          </a:xfrm>
          <a:prstGeom prst="rect">
            <a:avLst/>
          </a:prstGeom>
        </p:spPr>
      </p:pic>
      <p:pic>
        <p:nvPicPr>
          <p:cNvPr id="41" name="Picture 40" descr="Icon&#10;&#10;Description automatically generated">
            <a:hlinkClick r:id="rId13"/>
            <a:extLst>
              <a:ext uri="{FF2B5EF4-FFF2-40B4-BE49-F238E27FC236}">
                <a16:creationId xmlns:a16="http://schemas.microsoft.com/office/drawing/2014/main" id="{F66784E4-FB9B-439B-AAEC-FB39D49FF9DA}"/>
              </a:ext>
            </a:extLst>
          </p:cNvPr>
          <p:cNvPicPr>
            <a:picLocks noChangeAspect="1"/>
          </p:cNvPicPr>
          <p:nvPr/>
        </p:nvPicPr>
        <p:blipFill>
          <a:blip r:embed="rId11"/>
          <a:stretch>
            <a:fillRect/>
          </a:stretch>
        </p:blipFill>
        <p:spPr>
          <a:xfrm>
            <a:off x="7841410" y="3845969"/>
            <a:ext cx="346367" cy="346367"/>
          </a:xfrm>
          <a:prstGeom prst="rect">
            <a:avLst/>
          </a:prstGeom>
        </p:spPr>
      </p:pic>
      <p:pic>
        <p:nvPicPr>
          <p:cNvPr id="836" name="Google Shape;836;p54"/>
          <p:cNvPicPr preferRelativeResize="0"/>
          <p:nvPr/>
        </p:nvPicPr>
        <p:blipFill>
          <a:blip r:embed="rId14"/>
          <a:srcRect t="7073" b="7073"/>
          <a:stretch/>
        </p:blipFill>
        <p:spPr>
          <a:xfrm>
            <a:off x="683774" y="1413803"/>
            <a:ext cx="1328251" cy="1140350"/>
          </a:xfrm>
          <a:prstGeom prst="rect">
            <a:avLst/>
          </a:prstGeom>
          <a:noFill/>
          <a:ln>
            <a:noFill/>
          </a:ln>
          <a:effectLst/>
        </p:spPr>
      </p:pic>
      <p:pic>
        <p:nvPicPr>
          <p:cNvPr id="29" name="Picture 28" descr="Chart, radar chart&#10;&#10;Description automatically generated">
            <a:extLst>
              <a:ext uri="{FF2B5EF4-FFF2-40B4-BE49-F238E27FC236}">
                <a16:creationId xmlns:a16="http://schemas.microsoft.com/office/drawing/2014/main" id="{A4B84A2A-10BD-8F4A-A042-B2489A8C85A4}"/>
              </a:ext>
            </a:extLst>
          </p:cNvPr>
          <p:cNvPicPr>
            <a:picLocks noChangeAspect="1"/>
          </p:cNvPicPr>
          <p:nvPr/>
        </p:nvPicPr>
        <p:blipFill>
          <a:blip r:embed="rId3">
            <a:alphaModFix amt="20000"/>
          </a:blip>
          <a:stretch>
            <a:fillRect/>
          </a:stretch>
        </p:blipFill>
        <p:spPr>
          <a:xfrm>
            <a:off x="5345850" y="3681870"/>
            <a:ext cx="2100321" cy="2100321"/>
          </a:xfrm>
          <a:prstGeom prst="rect">
            <a:avLst/>
          </a:prstGeom>
        </p:spPr>
      </p:pic>
    </p:spTree>
    <p:extLst>
      <p:ext uri="{BB962C8B-B14F-4D97-AF65-F5344CB8AC3E}">
        <p14:creationId xmlns:p14="http://schemas.microsoft.com/office/powerpoint/2010/main" val="227450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1996975" y="24132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Qualified Features</a:t>
            </a:r>
            <a:endParaRPr b="1" dirty="0">
              <a:solidFill>
                <a:schemeClr val="accent6">
                  <a:lumMod val="50000"/>
                </a:schemeClr>
              </a:solidFill>
            </a:endParaRPr>
          </a:p>
        </p:txBody>
      </p:sp>
      <p:pic>
        <p:nvPicPr>
          <p:cNvPr id="393" name="Google Shape;393;p34"/>
          <p:cNvPicPr preferRelativeResize="0"/>
          <p:nvPr/>
        </p:nvPicPr>
        <p:blipFill>
          <a:blip r:embed="rId3"/>
          <a:srcRect l="1886" r="1886"/>
          <a:stretch/>
        </p:blipFill>
        <p:spPr>
          <a:xfrm>
            <a:off x="825249" y="691973"/>
            <a:ext cx="3591102" cy="3472523"/>
          </a:xfrm>
          <a:prstGeom prst="rect">
            <a:avLst/>
          </a:prstGeom>
          <a:noFill/>
          <a:ln>
            <a:noFill/>
          </a:ln>
        </p:spPr>
      </p:pic>
      <p:pic>
        <p:nvPicPr>
          <p:cNvPr id="3" name="Picture 2">
            <a:extLst>
              <a:ext uri="{FF2B5EF4-FFF2-40B4-BE49-F238E27FC236}">
                <a16:creationId xmlns:a16="http://schemas.microsoft.com/office/drawing/2014/main" id="{4C52BE40-25A8-4F0D-BB7B-9B46047DEB75}"/>
              </a:ext>
            </a:extLst>
          </p:cNvPr>
          <p:cNvPicPr>
            <a:picLocks noChangeAspect="1"/>
          </p:cNvPicPr>
          <p:nvPr/>
        </p:nvPicPr>
        <p:blipFill>
          <a:blip r:embed="rId4"/>
          <a:stretch>
            <a:fillRect/>
          </a:stretch>
        </p:blipFill>
        <p:spPr>
          <a:xfrm>
            <a:off x="4577983" y="691973"/>
            <a:ext cx="3740768" cy="3472524"/>
          </a:xfrm>
          <a:prstGeom prst="rect">
            <a:avLst/>
          </a:prstGeom>
        </p:spPr>
      </p:pic>
      <p:sp>
        <p:nvSpPr>
          <p:cNvPr id="5" name="Google Shape;774;p52">
            <a:extLst>
              <a:ext uri="{FF2B5EF4-FFF2-40B4-BE49-F238E27FC236}">
                <a16:creationId xmlns:a16="http://schemas.microsoft.com/office/drawing/2014/main" id="{679390D8-C731-8E45-8826-7FC8DF2399AC}"/>
              </a:ext>
            </a:extLst>
          </p:cNvPr>
          <p:cNvSpPr txBox="1">
            <a:spLocks/>
          </p:cNvSpPr>
          <p:nvPr/>
        </p:nvSpPr>
        <p:spPr>
          <a:xfrm>
            <a:off x="561366" y="4257679"/>
            <a:ext cx="8332567"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The author said that the </a:t>
            </a:r>
            <a:r>
              <a:rPr lang="en-US" sz="1500" b="1" dirty="0">
                <a:solidFill>
                  <a:schemeClr val="accent6">
                    <a:lumMod val="50000"/>
                  </a:schemeClr>
                </a:solidFill>
              </a:rPr>
              <a:t>unqualified </a:t>
            </a:r>
            <a:r>
              <a:rPr lang="en-US" sz="1500" dirty="0">
                <a:solidFill>
                  <a:schemeClr val="accent6">
                    <a:lumMod val="50000"/>
                  </a:schemeClr>
                </a:solidFill>
              </a:rPr>
              <a:t>means the </a:t>
            </a:r>
            <a:r>
              <a:rPr lang="en-US" sz="1500" b="1" dirty="0">
                <a:solidFill>
                  <a:schemeClr val="accent6">
                    <a:lumMod val="50000"/>
                  </a:schemeClr>
                </a:solidFill>
              </a:rPr>
              <a:t>price does not reflect the market value</a:t>
            </a:r>
            <a:r>
              <a:rPr lang="en-US" sz="1500" dirty="0">
                <a:solidFill>
                  <a:schemeClr val="accent6">
                    <a:lumMod val="50000"/>
                  </a:schemeClr>
                </a:solidFill>
              </a:rPr>
              <a:t> and suggested to drop it. Since the charts also support the statement, we decide to </a:t>
            </a:r>
            <a:r>
              <a:rPr lang="en-US" sz="1500" b="1" dirty="0">
                <a:solidFill>
                  <a:schemeClr val="accent6">
                    <a:lumMod val="50000"/>
                  </a:schemeClr>
                </a:solidFill>
              </a:rPr>
              <a:t>exclude the unqualified</a:t>
            </a:r>
            <a:r>
              <a:rPr lang="en-US" sz="1500" dirty="0">
                <a:solidFill>
                  <a:schemeClr val="accent6">
                    <a:lumMod val="50000"/>
                  </a:schemeClr>
                </a:solidFill>
              </a:rPr>
              <a:t>.</a:t>
            </a:r>
          </a:p>
        </p:txBody>
      </p:sp>
    </p:spTree>
    <p:extLst>
      <p:ext uri="{BB962C8B-B14F-4D97-AF65-F5344CB8AC3E}">
        <p14:creationId xmlns:p14="http://schemas.microsoft.com/office/powerpoint/2010/main" val="383721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51" name="Title 2">
            <a:extLst>
              <a:ext uri="{FF2B5EF4-FFF2-40B4-BE49-F238E27FC236}">
                <a16:creationId xmlns:a16="http://schemas.microsoft.com/office/drawing/2014/main" id="{58A20E95-9F61-2A41-8E22-A90CCD824BA3}"/>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a:t>
            </a:r>
          </a:p>
        </p:txBody>
      </p:sp>
      <p:pic>
        <p:nvPicPr>
          <p:cNvPr id="52" name="Picture 2">
            <a:extLst>
              <a:ext uri="{FF2B5EF4-FFF2-40B4-BE49-F238E27FC236}">
                <a16:creationId xmlns:a16="http://schemas.microsoft.com/office/drawing/2014/main" id="{0DBAC490-27CC-2B48-96EB-F45C63942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31"/>
          <a:stretch/>
        </p:blipFill>
        <p:spPr bwMode="auto">
          <a:xfrm>
            <a:off x="188534" y="912458"/>
            <a:ext cx="7064593" cy="3196968"/>
          </a:xfrm>
          <a:prstGeom prst="rect">
            <a:avLst/>
          </a:prstGeom>
          <a:noFill/>
          <a:extLst>
            <a:ext uri="{909E8E84-426E-40DD-AFC4-6F175D3DCCD1}">
              <a14:hiddenFill xmlns:a14="http://schemas.microsoft.com/office/drawing/2010/main">
                <a:solidFill>
                  <a:srgbClr val="FFFFFF"/>
                </a:solidFill>
              </a14:hiddenFill>
            </a:ext>
          </a:extLst>
        </p:spPr>
      </p:pic>
      <p:sp>
        <p:nvSpPr>
          <p:cNvPr id="54" name="Right Brace 53">
            <a:extLst>
              <a:ext uri="{FF2B5EF4-FFF2-40B4-BE49-F238E27FC236}">
                <a16:creationId xmlns:a16="http://schemas.microsoft.com/office/drawing/2014/main" id="{86DF99C4-A928-4945-A3A1-EB6AC4B8DED2}"/>
              </a:ext>
            </a:extLst>
          </p:cNvPr>
          <p:cNvSpPr/>
          <p:nvPr/>
        </p:nvSpPr>
        <p:spPr>
          <a:xfrm>
            <a:off x="7253127" y="1008417"/>
            <a:ext cx="213741" cy="1215054"/>
          </a:xfrm>
          <a:prstGeom prst="rightBrac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AE2E55D1-ECF3-6A48-AE27-3C21FA74F73F}"/>
              </a:ext>
            </a:extLst>
          </p:cNvPr>
          <p:cNvSpPr/>
          <p:nvPr/>
        </p:nvSpPr>
        <p:spPr>
          <a:xfrm>
            <a:off x="7253127" y="2307958"/>
            <a:ext cx="213741" cy="771693"/>
          </a:xfrm>
          <a:prstGeom prst="rightBrac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Google Shape;774;p52">
            <a:extLst>
              <a:ext uri="{FF2B5EF4-FFF2-40B4-BE49-F238E27FC236}">
                <a16:creationId xmlns:a16="http://schemas.microsoft.com/office/drawing/2014/main" id="{EE9D071D-ECCD-0247-8F0A-460C69CC788A}"/>
              </a:ext>
            </a:extLst>
          </p:cNvPr>
          <p:cNvSpPr txBox="1">
            <a:spLocks/>
          </p:cNvSpPr>
          <p:nvPr/>
        </p:nvSpPr>
        <p:spPr>
          <a:xfrm>
            <a:off x="7342326" y="1435537"/>
            <a:ext cx="1492370"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Residential</a:t>
            </a:r>
          </a:p>
        </p:txBody>
      </p:sp>
      <p:sp>
        <p:nvSpPr>
          <p:cNvPr id="57" name="Google Shape;774;p52">
            <a:extLst>
              <a:ext uri="{FF2B5EF4-FFF2-40B4-BE49-F238E27FC236}">
                <a16:creationId xmlns:a16="http://schemas.microsoft.com/office/drawing/2014/main" id="{433CB7BC-3F3F-9F44-9582-501D7ADDAB64}"/>
              </a:ext>
            </a:extLst>
          </p:cNvPr>
          <p:cNvSpPr txBox="1">
            <a:spLocks/>
          </p:cNvSpPr>
          <p:nvPr/>
        </p:nvSpPr>
        <p:spPr>
          <a:xfrm>
            <a:off x="7342326" y="2510924"/>
            <a:ext cx="1801674"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Condominium</a:t>
            </a:r>
          </a:p>
        </p:txBody>
      </p:sp>
      <p:sp>
        <p:nvSpPr>
          <p:cNvPr id="58" name="Google Shape;774;p52">
            <a:extLst>
              <a:ext uri="{FF2B5EF4-FFF2-40B4-BE49-F238E27FC236}">
                <a16:creationId xmlns:a16="http://schemas.microsoft.com/office/drawing/2014/main" id="{10CA03C5-3537-E74C-B965-CA2B1D2D6599}"/>
              </a:ext>
            </a:extLst>
          </p:cNvPr>
          <p:cNvSpPr txBox="1">
            <a:spLocks/>
          </p:cNvSpPr>
          <p:nvPr/>
        </p:nvSpPr>
        <p:spPr>
          <a:xfrm>
            <a:off x="7404597" y="729578"/>
            <a:ext cx="1492370"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b="1" dirty="0">
                <a:solidFill>
                  <a:schemeClr val="accent6">
                    <a:lumMod val="50000"/>
                  </a:schemeClr>
                </a:solidFill>
              </a:rPr>
              <a:t>SOURCE</a:t>
            </a:r>
          </a:p>
        </p:txBody>
      </p:sp>
      <p:sp>
        <p:nvSpPr>
          <p:cNvPr id="59" name="Google Shape;774;p52">
            <a:extLst>
              <a:ext uri="{FF2B5EF4-FFF2-40B4-BE49-F238E27FC236}">
                <a16:creationId xmlns:a16="http://schemas.microsoft.com/office/drawing/2014/main" id="{D47298FC-1044-E648-854F-815EEA0DE139}"/>
              </a:ext>
            </a:extLst>
          </p:cNvPr>
          <p:cNvSpPr txBox="1">
            <a:spLocks/>
          </p:cNvSpPr>
          <p:nvPr/>
        </p:nvSpPr>
        <p:spPr>
          <a:xfrm>
            <a:off x="188534" y="4125295"/>
            <a:ext cx="8646162"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Font typeface="Montserrat"/>
              <a:buNone/>
            </a:pPr>
            <a:r>
              <a:rPr lang="en-US" sz="1500" dirty="0">
                <a:solidFill>
                  <a:schemeClr val="accent6">
                    <a:lumMod val="50000"/>
                  </a:schemeClr>
                </a:solidFill>
              </a:rPr>
              <a:t>The dataset comes from </a:t>
            </a:r>
            <a:r>
              <a:rPr lang="en-US" sz="1500" b="1" dirty="0">
                <a:solidFill>
                  <a:schemeClr val="accent6">
                    <a:lumMod val="50000"/>
                  </a:schemeClr>
                </a:solidFill>
              </a:rPr>
              <a:t>two sources</a:t>
            </a:r>
            <a:r>
              <a:rPr lang="en-US" sz="1500" dirty="0">
                <a:solidFill>
                  <a:schemeClr val="accent6">
                    <a:lumMod val="50000"/>
                  </a:schemeClr>
                </a:solidFill>
              </a:rPr>
              <a:t> that have </a:t>
            </a:r>
            <a:r>
              <a:rPr lang="en-US" sz="1500" b="1" dirty="0">
                <a:solidFill>
                  <a:schemeClr val="accent6">
                    <a:lumMod val="50000"/>
                  </a:schemeClr>
                </a:solidFill>
              </a:rPr>
              <a:t>several different features</a:t>
            </a:r>
            <a:r>
              <a:rPr lang="en-US" sz="1500" dirty="0">
                <a:solidFill>
                  <a:schemeClr val="accent6">
                    <a:lumMod val="50000"/>
                  </a:schemeClr>
                </a:solidFill>
              </a:rPr>
              <a:t>. We assume to predict those two, will require different features. Since we have less missing values on residential, </a:t>
            </a:r>
            <a:r>
              <a:rPr lang="en-US" sz="1500" b="1" dirty="0">
                <a:solidFill>
                  <a:schemeClr val="accent6">
                    <a:lumMod val="50000"/>
                  </a:schemeClr>
                </a:solidFill>
              </a:rPr>
              <a:t>we limit our project only on residential property</a:t>
            </a:r>
            <a:r>
              <a:rPr lang="en-US" sz="1500" dirty="0">
                <a:solidFill>
                  <a:schemeClr val="accent6">
                    <a:lumMod val="50000"/>
                  </a:schemeClr>
                </a:solidFill>
              </a:rPr>
              <a:t>. </a:t>
            </a:r>
          </a:p>
        </p:txBody>
      </p:sp>
    </p:spTree>
    <p:extLst>
      <p:ext uri="{BB962C8B-B14F-4D97-AF65-F5344CB8AC3E}">
        <p14:creationId xmlns:p14="http://schemas.microsoft.com/office/powerpoint/2010/main" val="192281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A0D44-39A4-4EB9-B6BD-8A4409EF3D44}"/>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 (continued)</a:t>
            </a:r>
          </a:p>
        </p:txBody>
      </p:sp>
      <p:sp>
        <p:nvSpPr>
          <p:cNvPr id="14" name="Google Shape;774;p52">
            <a:extLst>
              <a:ext uri="{FF2B5EF4-FFF2-40B4-BE49-F238E27FC236}">
                <a16:creationId xmlns:a16="http://schemas.microsoft.com/office/drawing/2014/main" id="{3A9E0B68-26F2-7548-AACB-CE277E858659}"/>
              </a:ext>
            </a:extLst>
          </p:cNvPr>
          <p:cNvSpPr txBox="1">
            <a:spLocks/>
          </p:cNvSpPr>
          <p:nvPr/>
        </p:nvSpPr>
        <p:spPr>
          <a:xfrm>
            <a:off x="1" y="3148620"/>
            <a:ext cx="9074988" cy="169670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600" dirty="0">
                <a:solidFill>
                  <a:schemeClr val="accent6">
                    <a:lumMod val="50000"/>
                  </a:schemeClr>
                </a:solidFill>
              </a:rPr>
              <a:t>We also drop some features as follows :</a:t>
            </a:r>
          </a:p>
          <a:p>
            <a:pPr marL="139700" indent="0">
              <a:buFont typeface="Montserrat"/>
              <a:buNone/>
            </a:pPr>
            <a:endParaRPr lang="en-US" sz="1500" dirty="0">
              <a:solidFill>
                <a:schemeClr val="accent6">
                  <a:lumMod val="50000"/>
                </a:schemeClr>
              </a:solidFill>
            </a:endParaRPr>
          </a:p>
          <a:p>
            <a:pPr>
              <a:buFontTx/>
              <a:buChar char="-"/>
            </a:pPr>
            <a:r>
              <a:rPr lang="en-US" sz="1500" dirty="0">
                <a:solidFill>
                  <a:schemeClr val="accent6">
                    <a:lumMod val="50000"/>
                  </a:schemeClr>
                </a:solidFill>
              </a:rPr>
              <a:t>CMPLX_NUM, LIVING_GBA, CENSUS_TRACT : </a:t>
            </a:r>
            <a:r>
              <a:rPr lang="en-US" sz="1500" b="1" dirty="0">
                <a:solidFill>
                  <a:schemeClr val="accent6">
                    <a:lumMod val="50000"/>
                  </a:schemeClr>
                </a:solidFill>
              </a:rPr>
              <a:t>condominium features</a:t>
            </a:r>
          </a:p>
          <a:p>
            <a:pPr>
              <a:buFontTx/>
              <a:buChar char="-"/>
            </a:pPr>
            <a:r>
              <a:rPr lang="en-GB" dirty="0">
                <a:solidFill>
                  <a:schemeClr val="accent6">
                    <a:lumMod val="50000"/>
                  </a:schemeClr>
                </a:solidFill>
              </a:rPr>
              <a:t>ASSESSMENT_SUBNBHD, FULLADDRESS, NATIONAL GRID, CENSUS_BLOCK : </a:t>
            </a:r>
            <a:r>
              <a:rPr lang="en-GB" b="1" dirty="0">
                <a:solidFill>
                  <a:schemeClr val="accent6">
                    <a:lumMod val="50000"/>
                  </a:schemeClr>
                </a:solidFill>
              </a:rPr>
              <a:t>high cardinality</a:t>
            </a:r>
          </a:p>
          <a:p>
            <a:pPr>
              <a:buFontTx/>
              <a:buChar char="-"/>
            </a:pPr>
            <a:r>
              <a:rPr lang="en-GB" dirty="0">
                <a:solidFill>
                  <a:schemeClr val="accent6">
                    <a:lumMod val="50000"/>
                  </a:schemeClr>
                </a:solidFill>
              </a:rPr>
              <a:t>CITY, STATE </a:t>
            </a:r>
            <a:r>
              <a:rPr lang="en-GB" b="1" dirty="0">
                <a:solidFill>
                  <a:schemeClr val="accent6">
                    <a:lumMod val="50000"/>
                  </a:schemeClr>
                </a:solidFill>
              </a:rPr>
              <a:t>: single value </a:t>
            </a:r>
            <a:r>
              <a:rPr lang="en-GB" dirty="0">
                <a:solidFill>
                  <a:schemeClr val="accent6">
                    <a:lumMod val="50000"/>
                  </a:schemeClr>
                </a:solidFill>
              </a:rPr>
              <a:t>(Washington, DC)</a:t>
            </a:r>
          </a:p>
          <a:p>
            <a:pPr>
              <a:buFontTx/>
              <a:buChar char="-"/>
            </a:pPr>
            <a:r>
              <a:rPr lang="en-GB" dirty="0">
                <a:solidFill>
                  <a:schemeClr val="accent6">
                    <a:lumMod val="50000"/>
                  </a:schemeClr>
                </a:solidFill>
              </a:rPr>
              <a:t>X, Y : </a:t>
            </a:r>
            <a:r>
              <a:rPr lang="en-GB" b="1" dirty="0">
                <a:solidFill>
                  <a:schemeClr val="accent6">
                    <a:lumMod val="50000"/>
                  </a:schemeClr>
                </a:solidFill>
              </a:rPr>
              <a:t>same value </a:t>
            </a:r>
            <a:r>
              <a:rPr lang="en-GB" dirty="0">
                <a:solidFill>
                  <a:schemeClr val="accent6">
                    <a:lumMod val="50000"/>
                  </a:schemeClr>
                </a:solidFill>
              </a:rPr>
              <a:t>with LONGITUDE and LATITUDE</a:t>
            </a:r>
          </a:p>
          <a:p>
            <a:pPr>
              <a:buFontTx/>
              <a:buChar char="-"/>
            </a:pPr>
            <a:r>
              <a:rPr lang="en-GB" dirty="0">
                <a:solidFill>
                  <a:schemeClr val="accent6">
                    <a:lumMod val="50000"/>
                  </a:schemeClr>
                </a:solidFill>
              </a:rPr>
              <a:t>SALEDATE : </a:t>
            </a:r>
            <a:r>
              <a:rPr lang="en-GB" b="1" dirty="0">
                <a:solidFill>
                  <a:schemeClr val="accent6">
                    <a:lumMod val="50000"/>
                  </a:schemeClr>
                </a:solidFill>
              </a:rPr>
              <a:t>replaced with SALEYEAR</a:t>
            </a:r>
          </a:p>
        </p:txBody>
      </p:sp>
      <p:grpSp>
        <p:nvGrpSpPr>
          <p:cNvPr id="7" name="Group 6">
            <a:extLst>
              <a:ext uri="{FF2B5EF4-FFF2-40B4-BE49-F238E27FC236}">
                <a16:creationId xmlns:a16="http://schemas.microsoft.com/office/drawing/2014/main" id="{3830A7CC-B4BE-1E48-B63A-E6BE51234964}"/>
              </a:ext>
            </a:extLst>
          </p:cNvPr>
          <p:cNvGrpSpPr/>
          <p:nvPr/>
        </p:nvGrpSpPr>
        <p:grpSpPr>
          <a:xfrm>
            <a:off x="923962" y="729578"/>
            <a:ext cx="7119234" cy="2582944"/>
            <a:chOff x="841075" y="779091"/>
            <a:chExt cx="6784676" cy="2582944"/>
          </a:xfrm>
        </p:grpSpPr>
        <p:pic>
          <p:nvPicPr>
            <p:cNvPr id="8" name="Picture 4">
              <a:extLst>
                <a:ext uri="{FF2B5EF4-FFF2-40B4-BE49-F238E27FC236}">
                  <a16:creationId xmlns:a16="http://schemas.microsoft.com/office/drawing/2014/main" id="{9F3459D8-8249-644B-B90A-EDBBF2BA8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567" r="9151"/>
            <a:stretch/>
          </p:blipFill>
          <p:spPr bwMode="auto">
            <a:xfrm>
              <a:off x="841075" y="1026543"/>
              <a:ext cx="6784676" cy="23354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40B72FC-3638-044E-B45F-01E5C4A042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 r="9151" b="94861"/>
            <a:stretch/>
          </p:blipFill>
          <p:spPr bwMode="auto">
            <a:xfrm>
              <a:off x="841075" y="779091"/>
              <a:ext cx="6784676" cy="1984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416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13" name="Title 2">
            <a:extLst>
              <a:ext uri="{FF2B5EF4-FFF2-40B4-BE49-F238E27FC236}">
                <a16:creationId xmlns:a16="http://schemas.microsoft.com/office/drawing/2014/main" id="{65EFACF3-2C4E-B345-88A6-158E081233BD}"/>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 (continued)</a:t>
            </a:r>
          </a:p>
        </p:txBody>
      </p:sp>
      <p:sp>
        <p:nvSpPr>
          <p:cNvPr id="14" name="Google Shape;774;p52">
            <a:extLst>
              <a:ext uri="{FF2B5EF4-FFF2-40B4-BE49-F238E27FC236}">
                <a16:creationId xmlns:a16="http://schemas.microsoft.com/office/drawing/2014/main" id="{8AD8EE57-A9BF-6D41-BED6-2968163D57BB}"/>
              </a:ext>
            </a:extLst>
          </p:cNvPr>
          <p:cNvSpPr txBox="1">
            <a:spLocks/>
          </p:cNvSpPr>
          <p:nvPr/>
        </p:nvSpPr>
        <p:spPr>
          <a:xfrm>
            <a:off x="81951" y="3328284"/>
            <a:ext cx="8980097" cy="141453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dirty="0">
                <a:solidFill>
                  <a:schemeClr val="accent6">
                    <a:lumMod val="50000"/>
                  </a:schemeClr>
                </a:solidFill>
              </a:rPr>
              <a:t>The YR_RMDL features seems too important to drop. Intuitively, whether the properties have been </a:t>
            </a:r>
            <a:r>
              <a:rPr lang="en-GB" dirty="0" err="1">
                <a:solidFill>
                  <a:schemeClr val="accent6">
                    <a:lumMod val="50000"/>
                  </a:schemeClr>
                </a:solidFill>
              </a:rPr>
              <a:t>remodeled</a:t>
            </a:r>
            <a:r>
              <a:rPr lang="en-GB" dirty="0">
                <a:solidFill>
                  <a:schemeClr val="accent6">
                    <a:lumMod val="50000"/>
                  </a:schemeClr>
                </a:solidFill>
              </a:rPr>
              <a:t> or not will affect the price. We decide to do </a:t>
            </a:r>
            <a:r>
              <a:rPr lang="en-GB" b="1" dirty="0">
                <a:solidFill>
                  <a:schemeClr val="accent6">
                    <a:lumMod val="50000"/>
                  </a:schemeClr>
                </a:solidFill>
              </a:rPr>
              <a:t>feature engineering by converting the YR_RMDL into RMDL</a:t>
            </a:r>
            <a:r>
              <a:rPr lang="en-GB" dirty="0">
                <a:solidFill>
                  <a:schemeClr val="accent6">
                    <a:lumMod val="50000"/>
                  </a:schemeClr>
                </a:solidFill>
              </a:rPr>
              <a:t>, which is (1/0). 1 means the property has been </a:t>
            </a:r>
            <a:r>
              <a:rPr lang="en-GB" dirty="0" err="1">
                <a:solidFill>
                  <a:schemeClr val="accent6">
                    <a:lumMod val="50000"/>
                  </a:schemeClr>
                </a:solidFill>
              </a:rPr>
              <a:t>remodeled</a:t>
            </a:r>
            <a:r>
              <a:rPr lang="en-GB" dirty="0">
                <a:solidFill>
                  <a:schemeClr val="accent6">
                    <a:lumMod val="50000"/>
                  </a:schemeClr>
                </a:solidFill>
              </a:rPr>
              <a:t> and vice versa.</a:t>
            </a:r>
          </a:p>
          <a:p>
            <a:pPr marL="139700" indent="0">
              <a:buNone/>
            </a:pPr>
            <a:endParaRPr lang="en-GB" dirty="0">
              <a:solidFill>
                <a:schemeClr val="accent6">
                  <a:lumMod val="50000"/>
                </a:schemeClr>
              </a:solidFill>
            </a:endParaRPr>
          </a:p>
          <a:p>
            <a:pPr marL="139700" indent="0">
              <a:buNone/>
            </a:pPr>
            <a:r>
              <a:rPr lang="en-GB" dirty="0">
                <a:solidFill>
                  <a:schemeClr val="accent6">
                    <a:lumMod val="50000"/>
                  </a:schemeClr>
                </a:solidFill>
              </a:rPr>
              <a:t>Next, we will drop remaining missing values since the number is insignificant (88 rows)</a:t>
            </a:r>
          </a:p>
        </p:txBody>
      </p:sp>
      <p:grpSp>
        <p:nvGrpSpPr>
          <p:cNvPr id="4" name="Group 3">
            <a:extLst>
              <a:ext uri="{FF2B5EF4-FFF2-40B4-BE49-F238E27FC236}">
                <a16:creationId xmlns:a16="http://schemas.microsoft.com/office/drawing/2014/main" id="{2A53C1DD-8CBA-9B43-A59A-F806C2DF6F63}"/>
              </a:ext>
            </a:extLst>
          </p:cNvPr>
          <p:cNvGrpSpPr/>
          <p:nvPr/>
        </p:nvGrpSpPr>
        <p:grpSpPr>
          <a:xfrm>
            <a:off x="884207" y="729578"/>
            <a:ext cx="7198745" cy="2536827"/>
            <a:chOff x="884207" y="819509"/>
            <a:chExt cx="7198745" cy="2536827"/>
          </a:xfrm>
        </p:grpSpPr>
        <p:pic>
          <p:nvPicPr>
            <p:cNvPr id="8194" name="Picture 2">
              <a:extLst>
                <a:ext uri="{FF2B5EF4-FFF2-40B4-BE49-F238E27FC236}">
                  <a16:creationId xmlns:a16="http://schemas.microsoft.com/office/drawing/2014/main" id="{C84D2E6E-A947-234D-BF21-F886EB175B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590" r="8868" b="-1"/>
            <a:stretch/>
          </p:blipFill>
          <p:spPr bwMode="auto">
            <a:xfrm>
              <a:off x="884207" y="1026543"/>
              <a:ext cx="7198745" cy="23297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81D3472F-78FC-A14A-83E4-1A81EA73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3" r="8868" b="94393"/>
            <a:stretch/>
          </p:blipFill>
          <p:spPr bwMode="auto">
            <a:xfrm>
              <a:off x="884207" y="819509"/>
              <a:ext cx="7198745" cy="215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5127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409;p36">
            <a:extLst>
              <a:ext uri="{FF2B5EF4-FFF2-40B4-BE49-F238E27FC236}">
                <a16:creationId xmlns:a16="http://schemas.microsoft.com/office/drawing/2014/main" id="{EEECA0E1-92DF-E44E-A727-EB4373E05E0B}"/>
              </a:ext>
            </a:extLst>
          </p:cNvPr>
          <p:cNvSpPr txBox="1">
            <a:spLocks/>
          </p:cNvSpPr>
          <p:nvPr/>
        </p:nvSpPr>
        <p:spPr>
          <a:xfrm>
            <a:off x="7376846" y="2869935"/>
            <a:ext cx="1759737" cy="66309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Model performance :</a:t>
            </a:r>
          </a:p>
          <a:p>
            <a:pPr algn="l"/>
            <a:r>
              <a:rPr lang="en-GB" sz="1600" dirty="0">
                <a:solidFill>
                  <a:schemeClr val="accent6">
                    <a:lumMod val="60000"/>
                    <a:lumOff val="40000"/>
                  </a:schemeClr>
                </a:solidFill>
              </a:rPr>
              <a:t>- ROOMS</a:t>
            </a:r>
          </a:p>
          <a:p>
            <a:pPr algn="l"/>
            <a:r>
              <a:rPr lang="en-GB" sz="1600" dirty="0">
                <a:solidFill>
                  <a:schemeClr val="accent6">
                    <a:lumMod val="60000"/>
                    <a:lumOff val="40000"/>
                  </a:schemeClr>
                </a:solidFill>
              </a:rPr>
              <a:t>- USE CODE</a:t>
            </a:r>
          </a:p>
        </p:txBody>
      </p:sp>
      <p:sp>
        <p:nvSpPr>
          <p:cNvPr id="17" name="Google Shape;409;p36">
            <a:extLst>
              <a:ext uri="{FF2B5EF4-FFF2-40B4-BE49-F238E27FC236}">
                <a16:creationId xmlns:a16="http://schemas.microsoft.com/office/drawing/2014/main" id="{F77F2C62-DFDE-FE42-966A-DB852643AAD0}"/>
              </a:ext>
            </a:extLst>
          </p:cNvPr>
          <p:cNvSpPr txBox="1">
            <a:spLocks/>
          </p:cNvSpPr>
          <p:nvPr/>
        </p:nvSpPr>
        <p:spPr>
          <a:xfrm>
            <a:off x="3611479" y="2488456"/>
            <a:ext cx="2252420" cy="2043474"/>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Drop Location Features</a:t>
            </a:r>
          </a:p>
          <a:p>
            <a:pPr algn="l"/>
            <a:r>
              <a:rPr lang="en-GB" sz="1600" dirty="0">
                <a:solidFill>
                  <a:schemeClr val="accent6">
                    <a:lumMod val="60000"/>
                    <a:lumOff val="40000"/>
                  </a:schemeClr>
                </a:solidFill>
              </a:rPr>
              <a:t>(Multicollinearity)  :</a:t>
            </a:r>
          </a:p>
          <a:p>
            <a:pPr algn="l"/>
            <a:r>
              <a:rPr lang="en-GB" sz="1600" dirty="0">
                <a:solidFill>
                  <a:schemeClr val="accent6">
                    <a:lumMod val="60000"/>
                    <a:lumOff val="40000"/>
                  </a:schemeClr>
                </a:solidFill>
              </a:rPr>
              <a:t>- ZIPCODE</a:t>
            </a:r>
          </a:p>
          <a:p>
            <a:pPr algn="l"/>
            <a:r>
              <a:rPr lang="en-GB" sz="1600" dirty="0">
                <a:solidFill>
                  <a:schemeClr val="accent6">
                    <a:lumMod val="60000"/>
                    <a:lumOff val="40000"/>
                  </a:schemeClr>
                </a:solidFill>
              </a:rPr>
              <a:t>- ASSESSMENT_NBHD</a:t>
            </a:r>
          </a:p>
          <a:p>
            <a:pPr algn="l"/>
            <a:r>
              <a:rPr lang="en-GB" sz="1600" dirty="0">
                <a:solidFill>
                  <a:schemeClr val="accent6">
                    <a:lumMod val="60000"/>
                    <a:lumOff val="40000"/>
                  </a:schemeClr>
                </a:solidFill>
              </a:rPr>
              <a:t>- SQUARE</a:t>
            </a:r>
          </a:p>
          <a:p>
            <a:pPr algn="l"/>
            <a:r>
              <a:rPr lang="en-GB" sz="1600" dirty="0">
                <a:solidFill>
                  <a:schemeClr val="accent6">
                    <a:lumMod val="60000"/>
                    <a:lumOff val="40000"/>
                  </a:schemeClr>
                </a:solidFill>
              </a:rPr>
              <a:t>- QUADRANT</a:t>
            </a:r>
          </a:p>
          <a:p>
            <a:pPr algn="l"/>
            <a:r>
              <a:rPr lang="en-GB" sz="1600" dirty="0">
                <a:solidFill>
                  <a:schemeClr val="accent6">
                    <a:lumMod val="60000"/>
                    <a:lumOff val="40000"/>
                  </a:schemeClr>
                </a:solidFill>
              </a:rPr>
              <a:t>- LATITUDE</a:t>
            </a:r>
          </a:p>
          <a:p>
            <a:pPr algn="l"/>
            <a:r>
              <a:rPr lang="en-GB" sz="1600" dirty="0">
                <a:solidFill>
                  <a:schemeClr val="accent6">
                    <a:lumMod val="60000"/>
                    <a:lumOff val="40000"/>
                  </a:schemeClr>
                </a:solidFill>
              </a:rPr>
              <a:t>- LONGITUDE</a:t>
            </a:r>
          </a:p>
        </p:txBody>
      </p:sp>
      <p:sp>
        <p:nvSpPr>
          <p:cNvPr id="10" name="Google Shape;409;p36">
            <a:extLst>
              <a:ext uri="{FF2B5EF4-FFF2-40B4-BE49-F238E27FC236}">
                <a16:creationId xmlns:a16="http://schemas.microsoft.com/office/drawing/2014/main" id="{D465AA6B-2CA5-954C-A8C1-8DD9EEEDF47B}"/>
              </a:ext>
            </a:extLst>
          </p:cNvPr>
          <p:cNvSpPr txBox="1">
            <a:spLocks/>
          </p:cNvSpPr>
          <p:nvPr/>
        </p:nvSpPr>
        <p:spPr>
          <a:xfrm>
            <a:off x="121605" y="907742"/>
            <a:ext cx="3458212" cy="6671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GIS_LAST_MOD_DTTM (update version)</a:t>
            </a:r>
          </a:p>
          <a:p>
            <a:pPr algn="l"/>
            <a:r>
              <a:rPr lang="en-GB" sz="1600" dirty="0">
                <a:solidFill>
                  <a:schemeClr val="accent6">
                    <a:lumMod val="60000"/>
                    <a:lumOff val="40000"/>
                  </a:schemeClr>
                </a:solidFill>
              </a:rPr>
              <a:t>- SOURCE (only residential)</a:t>
            </a:r>
          </a:p>
        </p:txBody>
      </p:sp>
      <p:sp>
        <p:nvSpPr>
          <p:cNvPr id="20" name="Google Shape;409;p36">
            <a:extLst>
              <a:ext uri="{FF2B5EF4-FFF2-40B4-BE49-F238E27FC236}">
                <a16:creationId xmlns:a16="http://schemas.microsoft.com/office/drawing/2014/main" id="{F227948E-9317-CF4A-A5F9-2584D8C4D0BB}"/>
              </a:ext>
            </a:extLst>
          </p:cNvPr>
          <p:cNvSpPr txBox="1">
            <a:spLocks/>
          </p:cNvSpPr>
          <p:nvPr/>
        </p:nvSpPr>
        <p:spPr>
          <a:xfrm>
            <a:off x="5184585" y="3801740"/>
            <a:ext cx="3815857" cy="43140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NUM_UNITS (multicollinearity &amp; imbalanced)</a:t>
            </a:r>
          </a:p>
          <a:p>
            <a:pPr algn="l"/>
            <a:r>
              <a:rPr lang="en-GB" sz="1600" dirty="0">
                <a:solidFill>
                  <a:schemeClr val="accent6">
                    <a:lumMod val="60000"/>
                    <a:lumOff val="40000"/>
                  </a:schemeClr>
                </a:solidFill>
              </a:rPr>
              <a:t>- BLDG_NUM (weak correlation &amp; imbalanced)</a:t>
            </a:r>
          </a:p>
        </p:txBody>
      </p:sp>
      <p:cxnSp>
        <p:nvCxnSpPr>
          <p:cNvPr id="52" name="Curved Connector 51">
            <a:extLst>
              <a:ext uri="{FF2B5EF4-FFF2-40B4-BE49-F238E27FC236}">
                <a16:creationId xmlns:a16="http://schemas.microsoft.com/office/drawing/2014/main" id="{6BDB9FE3-C560-D04C-ACD3-4E20B34A1065}"/>
              </a:ext>
            </a:extLst>
          </p:cNvPr>
          <p:cNvCxnSpPr>
            <a:cxnSpLocks/>
            <a:stCxn id="27" idx="1"/>
            <a:endCxn id="18" idx="6"/>
          </p:cNvCxnSpPr>
          <p:nvPr/>
        </p:nvCxnSpPr>
        <p:spPr>
          <a:xfrm rot="10800000" flipV="1">
            <a:off x="7135902" y="2100950"/>
            <a:ext cx="421390" cy="900291"/>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6CDE1B41-4435-F94E-A7D0-4F527FC0C5CA}"/>
              </a:ext>
            </a:extLst>
          </p:cNvPr>
          <p:cNvCxnSpPr>
            <a:cxnSpLocks/>
            <a:stCxn id="14" idx="6"/>
            <a:endCxn id="18" idx="1"/>
          </p:cNvCxnSpPr>
          <p:nvPr/>
        </p:nvCxnSpPr>
        <p:spPr>
          <a:xfrm>
            <a:off x="5184585" y="1762929"/>
            <a:ext cx="757327" cy="745516"/>
          </a:xfrm>
          <a:prstGeom prst="curvedConnector2">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10BD0D28-7562-B54A-8CEB-CACAE9019B04}"/>
              </a:ext>
            </a:extLst>
          </p:cNvPr>
          <p:cNvCxnSpPr>
            <a:cxnSpLocks/>
            <a:stCxn id="14" idx="2"/>
            <a:endCxn id="12" idx="6"/>
          </p:cNvCxnSpPr>
          <p:nvPr/>
        </p:nvCxnSpPr>
        <p:spPr>
          <a:xfrm rot="10800000" flipV="1">
            <a:off x="3162037" y="1762928"/>
            <a:ext cx="623702" cy="1994927"/>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D0B80E3-1DBF-C74F-9040-5DA71877AFD9}"/>
              </a:ext>
            </a:extLst>
          </p:cNvPr>
          <p:cNvCxnSpPr>
            <a:cxnSpLocks/>
            <a:stCxn id="11" idx="5"/>
            <a:endCxn id="12" idx="1"/>
          </p:cNvCxnSpPr>
          <p:nvPr/>
        </p:nvCxnSpPr>
        <p:spPr>
          <a:xfrm rot="16200000" flipH="1">
            <a:off x="1511136" y="2808148"/>
            <a:ext cx="519070" cy="394752"/>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DFA0D44-39A4-4EB9-B6BD-8A4409EF3D44}"/>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Feature Selection</a:t>
            </a:r>
          </a:p>
        </p:txBody>
      </p:sp>
      <p:grpSp>
        <p:nvGrpSpPr>
          <p:cNvPr id="21" name="Group 20">
            <a:extLst>
              <a:ext uri="{FF2B5EF4-FFF2-40B4-BE49-F238E27FC236}">
                <a16:creationId xmlns:a16="http://schemas.microsoft.com/office/drawing/2014/main" id="{71BD5D99-5504-5047-AFC2-7A0F1DADB3E0}"/>
              </a:ext>
            </a:extLst>
          </p:cNvPr>
          <p:cNvGrpSpPr/>
          <p:nvPr/>
        </p:nvGrpSpPr>
        <p:grpSpPr>
          <a:xfrm>
            <a:off x="335748" y="1556272"/>
            <a:ext cx="1501807" cy="1393840"/>
            <a:chOff x="368776" y="2881157"/>
            <a:chExt cx="1095435" cy="1016683"/>
          </a:xfrm>
        </p:grpSpPr>
        <p:sp>
          <p:nvSpPr>
            <p:cNvPr id="11" name="Google Shape;415;p37">
              <a:extLst>
                <a:ext uri="{FF2B5EF4-FFF2-40B4-BE49-F238E27FC236}">
                  <a16:creationId xmlns:a16="http://schemas.microsoft.com/office/drawing/2014/main" id="{F92497D4-D503-314B-A0E0-5FCF6BF1AFB4}"/>
                </a:ext>
              </a:extLst>
            </p:cNvPr>
            <p:cNvSpPr/>
            <p:nvPr/>
          </p:nvSpPr>
          <p:spPr>
            <a:xfrm>
              <a:off x="400547" y="2881157"/>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8" name="Google Shape;409;p36">
              <a:extLst>
                <a:ext uri="{FF2B5EF4-FFF2-40B4-BE49-F238E27FC236}">
                  <a16:creationId xmlns:a16="http://schemas.microsoft.com/office/drawing/2014/main" id="{69CD2E91-6436-7B40-8844-2B1FADC75A79}"/>
                </a:ext>
              </a:extLst>
            </p:cNvPr>
            <p:cNvSpPr txBox="1">
              <a:spLocks/>
            </p:cNvSpPr>
            <p:nvPr/>
          </p:nvSpPr>
          <p:spPr>
            <a:xfrm>
              <a:off x="368776" y="3190862"/>
              <a:ext cx="1095435"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Drop Unrelated Columns</a:t>
              </a:r>
            </a:p>
          </p:txBody>
        </p:sp>
      </p:grpSp>
      <p:grpSp>
        <p:nvGrpSpPr>
          <p:cNvPr id="22" name="Group 21">
            <a:extLst>
              <a:ext uri="{FF2B5EF4-FFF2-40B4-BE49-F238E27FC236}">
                <a16:creationId xmlns:a16="http://schemas.microsoft.com/office/drawing/2014/main" id="{E0CADB0E-343C-7848-900B-253E36A823FF}"/>
              </a:ext>
            </a:extLst>
          </p:cNvPr>
          <p:cNvGrpSpPr/>
          <p:nvPr/>
        </p:nvGrpSpPr>
        <p:grpSpPr>
          <a:xfrm>
            <a:off x="1763191" y="3060936"/>
            <a:ext cx="1398846" cy="1393840"/>
            <a:chOff x="1950427" y="2157116"/>
            <a:chExt cx="1020334" cy="1016683"/>
          </a:xfrm>
        </p:grpSpPr>
        <p:sp>
          <p:nvSpPr>
            <p:cNvPr id="12" name="Google Shape;415;p37">
              <a:extLst>
                <a:ext uri="{FF2B5EF4-FFF2-40B4-BE49-F238E27FC236}">
                  <a16:creationId xmlns:a16="http://schemas.microsoft.com/office/drawing/2014/main" id="{500C7638-8BA8-3940-9B92-76BCAA55CE41}"/>
                </a:ext>
              </a:extLst>
            </p:cNvPr>
            <p:cNvSpPr/>
            <p:nvPr/>
          </p:nvSpPr>
          <p:spPr>
            <a:xfrm>
              <a:off x="1950427" y="2157116"/>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13" name="Google Shape;409;p36">
              <a:extLst>
                <a:ext uri="{FF2B5EF4-FFF2-40B4-BE49-F238E27FC236}">
                  <a16:creationId xmlns:a16="http://schemas.microsoft.com/office/drawing/2014/main" id="{26C0594D-4D01-0541-934A-0E3E60BDC14F}"/>
                </a:ext>
              </a:extLst>
            </p:cNvPr>
            <p:cNvSpPr txBox="1">
              <a:spLocks/>
            </p:cNvSpPr>
            <p:nvPr/>
          </p:nvSpPr>
          <p:spPr>
            <a:xfrm>
              <a:off x="2004669" y="2500641"/>
              <a:ext cx="91185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Drop Similar Values</a:t>
              </a:r>
            </a:p>
          </p:txBody>
        </p:sp>
      </p:grpSp>
      <p:grpSp>
        <p:nvGrpSpPr>
          <p:cNvPr id="23" name="Group 22">
            <a:extLst>
              <a:ext uri="{FF2B5EF4-FFF2-40B4-BE49-F238E27FC236}">
                <a16:creationId xmlns:a16="http://schemas.microsoft.com/office/drawing/2014/main" id="{A203C02C-56D3-B44A-B1E1-BFB6C3566033}"/>
              </a:ext>
            </a:extLst>
          </p:cNvPr>
          <p:cNvGrpSpPr/>
          <p:nvPr/>
        </p:nvGrpSpPr>
        <p:grpSpPr>
          <a:xfrm>
            <a:off x="3682779" y="1066009"/>
            <a:ext cx="1604768" cy="1393840"/>
            <a:chOff x="3762447" y="1443347"/>
            <a:chExt cx="1170536" cy="1016683"/>
          </a:xfrm>
        </p:grpSpPr>
        <p:sp>
          <p:nvSpPr>
            <p:cNvPr id="14" name="Google Shape;415;p37">
              <a:extLst>
                <a:ext uri="{FF2B5EF4-FFF2-40B4-BE49-F238E27FC236}">
                  <a16:creationId xmlns:a16="http://schemas.microsoft.com/office/drawing/2014/main" id="{B97CA6AE-6750-3248-BC74-1CCF0C9684B2}"/>
                </a:ext>
              </a:extLst>
            </p:cNvPr>
            <p:cNvSpPr/>
            <p:nvPr/>
          </p:nvSpPr>
          <p:spPr>
            <a:xfrm>
              <a:off x="3837547" y="1443347"/>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09;p36">
              <a:extLst>
                <a:ext uri="{FF2B5EF4-FFF2-40B4-BE49-F238E27FC236}">
                  <a16:creationId xmlns:a16="http://schemas.microsoft.com/office/drawing/2014/main" id="{3F3E9D73-AF46-4A40-94D4-D16B55D4A8BF}"/>
                </a:ext>
              </a:extLst>
            </p:cNvPr>
            <p:cNvSpPr txBox="1">
              <a:spLocks/>
            </p:cNvSpPr>
            <p:nvPr/>
          </p:nvSpPr>
          <p:spPr>
            <a:xfrm>
              <a:off x="3762447" y="1758834"/>
              <a:ext cx="1170536"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500" dirty="0"/>
                <a:t>Checking Categorical</a:t>
              </a:r>
            </a:p>
            <a:p>
              <a:r>
                <a:rPr lang="en-GB" sz="1500" dirty="0"/>
                <a:t>Correlation</a:t>
              </a:r>
            </a:p>
            <a:p>
              <a:r>
                <a:rPr lang="en-GB" sz="1500" dirty="0"/>
                <a:t>By </a:t>
              </a:r>
              <a:r>
                <a:rPr lang="en-GB" sz="1500" b="1" dirty="0" err="1"/>
                <a:t>Cramér's</a:t>
              </a:r>
              <a:r>
                <a:rPr lang="en-GB" sz="1500" b="1" dirty="0"/>
                <a:t> V</a:t>
              </a:r>
            </a:p>
            <a:p>
              <a:endParaRPr lang="en-GB" sz="1500" b="1" dirty="0"/>
            </a:p>
          </p:txBody>
        </p:sp>
      </p:grpSp>
      <p:sp>
        <p:nvSpPr>
          <p:cNvPr id="16" name="Google Shape;409;p36">
            <a:extLst>
              <a:ext uri="{FF2B5EF4-FFF2-40B4-BE49-F238E27FC236}">
                <a16:creationId xmlns:a16="http://schemas.microsoft.com/office/drawing/2014/main" id="{185D709B-9B17-3145-8EC1-6EBDE1D0F29F}"/>
              </a:ext>
            </a:extLst>
          </p:cNvPr>
          <p:cNvSpPr txBox="1">
            <a:spLocks/>
          </p:cNvSpPr>
          <p:nvPr/>
        </p:nvSpPr>
        <p:spPr>
          <a:xfrm>
            <a:off x="1139489" y="4572853"/>
            <a:ext cx="2646250" cy="23045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STORIES (similar w/ STYLE)</a:t>
            </a:r>
          </a:p>
        </p:txBody>
      </p:sp>
      <p:grpSp>
        <p:nvGrpSpPr>
          <p:cNvPr id="24" name="Group 23">
            <a:extLst>
              <a:ext uri="{FF2B5EF4-FFF2-40B4-BE49-F238E27FC236}">
                <a16:creationId xmlns:a16="http://schemas.microsoft.com/office/drawing/2014/main" id="{B276D40F-B248-7B42-BF92-E8D5DC8B2ACE}"/>
              </a:ext>
            </a:extLst>
          </p:cNvPr>
          <p:cNvGrpSpPr/>
          <p:nvPr/>
        </p:nvGrpSpPr>
        <p:grpSpPr>
          <a:xfrm>
            <a:off x="5737056" y="2304322"/>
            <a:ext cx="1398846" cy="1393840"/>
            <a:chOff x="5214500" y="935005"/>
            <a:chExt cx="1020334" cy="1016683"/>
          </a:xfrm>
        </p:grpSpPr>
        <p:sp>
          <p:nvSpPr>
            <p:cNvPr id="18" name="Google Shape;415;p37">
              <a:extLst>
                <a:ext uri="{FF2B5EF4-FFF2-40B4-BE49-F238E27FC236}">
                  <a16:creationId xmlns:a16="http://schemas.microsoft.com/office/drawing/2014/main" id="{A96304C8-690F-2A48-BB31-707CF252E768}"/>
                </a:ext>
              </a:extLst>
            </p:cNvPr>
            <p:cNvSpPr/>
            <p:nvPr/>
          </p:nvSpPr>
          <p:spPr>
            <a:xfrm>
              <a:off x="5214500" y="935005"/>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19" name="Google Shape;409;p36">
              <a:extLst>
                <a:ext uri="{FF2B5EF4-FFF2-40B4-BE49-F238E27FC236}">
                  <a16:creationId xmlns:a16="http://schemas.microsoft.com/office/drawing/2014/main" id="{C7B5C3E3-A41F-BD4A-B883-B8EC62AC3187}"/>
                </a:ext>
              </a:extLst>
            </p:cNvPr>
            <p:cNvSpPr txBox="1">
              <a:spLocks/>
            </p:cNvSpPr>
            <p:nvPr/>
          </p:nvSpPr>
          <p:spPr>
            <a:xfrm>
              <a:off x="5257617" y="1238688"/>
              <a:ext cx="94601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Checking Correlation</a:t>
              </a:r>
            </a:p>
            <a:p>
              <a:r>
                <a:rPr lang="en-GB" sz="1600" dirty="0"/>
                <a:t>Numerical</a:t>
              </a:r>
            </a:p>
          </p:txBody>
        </p:sp>
      </p:grpSp>
      <p:grpSp>
        <p:nvGrpSpPr>
          <p:cNvPr id="25" name="Group 24">
            <a:extLst>
              <a:ext uri="{FF2B5EF4-FFF2-40B4-BE49-F238E27FC236}">
                <a16:creationId xmlns:a16="http://schemas.microsoft.com/office/drawing/2014/main" id="{B0FBD5D9-F98E-1B41-BAF2-8A529773F106}"/>
              </a:ext>
            </a:extLst>
          </p:cNvPr>
          <p:cNvGrpSpPr/>
          <p:nvPr/>
        </p:nvGrpSpPr>
        <p:grpSpPr>
          <a:xfrm>
            <a:off x="7557292" y="1404032"/>
            <a:ext cx="1398846" cy="1393840"/>
            <a:chOff x="5214500" y="935005"/>
            <a:chExt cx="1020334" cy="1016683"/>
          </a:xfrm>
        </p:grpSpPr>
        <p:sp>
          <p:nvSpPr>
            <p:cNvPr id="26" name="Google Shape;415;p37">
              <a:extLst>
                <a:ext uri="{FF2B5EF4-FFF2-40B4-BE49-F238E27FC236}">
                  <a16:creationId xmlns:a16="http://schemas.microsoft.com/office/drawing/2014/main" id="{D0D6E160-871A-584C-898B-140FFB143D67}"/>
                </a:ext>
              </a:extLst>
            </p:cNvPr>
            <p:cNvSpPr/>
            <p:nvPr/>
          </p:nvSpPr>
          <p:spPr>
            <a:xfrm>
              <a:off x="5214500" y="935005"/>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27" name="Google Shape;409;p36">
              <a:extLst>
                <a:ext uri="{FF2B5EF4-FFF2-40B4-BE49-F238E27FC236}">
                  <a16:creationId xmlns:a16="http://schemas.microsoft.com/office/drawing/2014/main" id="{12432B9E-3B30-364C-9787-9C26018AF476}"/>
                </a:ext>
              </a:extLst>
            </p:cNvPr>
            <p:cNvSpPr txBox="1">
              <a:spLocks/>
            </p:cNvSpPr>
            <p:nvPr/>
          </p:nvSpPr>
          <p:spPr>
            <a:xfrm>
              <a:off x="5214500" y="1227646"/>
              <a:ext cx="1020334"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Model Evaluation</a:t>
              </a:r>
            </a:p>
          </p:txBody>
        </p:sp>
      </p:grpSp>
    </p:spTree>
    <p:extLst>
      <p:ext uri="{BB962C8B-B14F-4D97-AF65-F5344CB8AC3E}">
        <p14:creationId xmlns:p14="http://schemas.microsoft.com/office/powerpoint/2010/main" val="4006189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title"/>
          </p:nvPr>
        </p:nvSpPr>
        <p:spPr>
          <a:xfrm>
            <a:off x="45748" y="2356050"/>
            <a:ext cx="3672928" cy="431400"/>
          </a:xfrm>
          <a:prstGeom prst="rect">
            <a:avLst/>
          </a:prstGeom>
        </p:spPr>
        <p:txBody>
          <a:bodyPr spcFirstLastPara="1" wrap="square" lIns="91425" tIns="91425" rIns="91425" bIns="91425" anchor="ctr" anchorCtr="0">
            <a:noAutofit/>
          </a:bodyPr>
          <a:lstStyle/>
          <a:p>
            <a:r>
              <a:rPr lang="en-GB" sz="3200" dirty="0" err="1"/>
              <a:t>Cramér's</a:t>
            </a:r>
            <a:r>
              <a:rPr lang="en-GB" sz="3200" dirty="0"/>
              <a:t> V</a:t>
            </a:r>
            <a:br>
              <a:rPr lang="en-GB" sz="3200" b="1" dirty="0"/>
            </a:br>
            <a:r>
              <a:rPr lang="en" dirty="0"/>
              <a:t>Correlation for Categorical Features</a:t>
            </a:r>
            <a:br>
              <a:rPr lang="en" dirty="0"/>
            </a:br>
            <a:r>
              <a:rPr lang="en" dirty="0"/>
              <a:t>Result</a:t>
            </a:r>
            <a:endParaRPr dirty="0"/>
          </a:p>
        </p:txBody>
      </p:sp>
      <p:pic>
        <p:nvPicPr>
          <p:cNvPr id="7" name="Picture 6" descr="Chart&#10;&#10;Description automatically generated with medium confidence">
            <a:extLst>
              <a:ext uri="{FF2B5EF4-FFF2-40B4-BE49-F238E27FC236}">
                <a16:creationId xmlns:a16="http://schemas.microsoft.com/office/drawing/2014/main" id="{1028CD39-A3EB-4696-9E04-4796C97D0E24}"/>
              </a:ext>
            </a:extLst>
          </p:cNvPr>
          <p:cNvPicPr>
            <a:picLocks noChangeAspect="1"/>
          </p:cNvPicPr>
          <p:nvPr/>
        </p:nvPicPr>
        <p:blipFill>
          <a:blip r:embed="rId3"/>
          <a:stretch>
            <a:fillRect/>
          </a:stretch>
        </p:blipFill>
        <p:spPr>
          <a:xfrm>
            <a:off x="3938015" y="777192"/>
            <a:ext cx="5160237" cy="3589116"/>
          </a:xfrm>
          <a:prstGeom prst="rect">
            <a:avLst/>
          </a:prstGeom>
        </p:spPr>
      </p:pic>
    </p:spTree>
    <p:extLst>
      <p:ext uri="{BB962C8B-B14F-4D97-AF65-F5344CB8AC3E}">
        <p14:creationId xmlns:p14="http://schemas.microsoft.com/office/powerpoint/2010/main" val="91815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6"/>
          <p:cNvSpPr txBox="1">
            <a:spLocks noGrp="1"/>
          </p:cNvSpPr>
          <p:nvPr>
            <p:ph type="title"/>
          </p:nvPr>
        </p:nvSpPr>
        <p:spPr>
          <a:xfrm>
            <a:off x="5940447" y="2356007"/>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Correlation for Numerical Features</a:t>
            </a:r>
            <a:br>
              <a:rPr lang="en" dirty="0"/>
            </a:br>
            <a:r>
              <a:rPr lang="en" dirty="0"/>
              <a:t>Result</a:t>
            </a:r>
            <a:endParaRPr dirty="0"/>
          </a:p>
        </p:txBody>
      </p:sp>
      <p:pic>
        <p:nvPicPr>
          <p:cNvPr id="3" name="Picture 2" descr="Chart, timeline, treemap chart&#10;&#10;Description automatically generated">
            <a:extLst>
              <a:ext uri="{FF2B5EF4-FFF2-40B4-BE49-F238E27FC236}">
                <a16:creationId xmlns:a16="http://schemas.microsoft.com/office/drawing/2014/main" id="{F5D9431C-D04B-4C53-877E-2A7217903D83}"/>
              </a:ext>
            </a:extLst>
          </p:cNvPr>
          <p:cNvPicPr>
            <a:picLocks noChangeAspect="1"/>
          </p:cNvPicPr>
          <p:nvPr/>
        </p:nvPicPr>
        <p:blipFill>
          <a:blip r:embed="rId3"/>
          <a:stretch>
            <a:fillRect/>
          </a:stretch>
        </p:blipFill>
        <p:spPr>
          <a:xfrm>
            <a:off x="173116" y="776315"/>
            <a:ext cx="5266609" cy="3590870"/>
          </a:xfrm>
          <a:prstGeom prst="rect">
            <a:avLst/>
          </a:prstGeom>
        </p:spPr>
      </p:pic>
    </p:spTree>
    <p:extLst>
      <p:ext uri="{BB962C8B-B14F-4D97-AF65-F5344CB8AC3E}">
        <p14:creationId xmlns:p14="http://schemas.microsoft.com/office/powerpoint/2010/main" val="46562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 name="Title 2">
            <a:extLst>
              <a:ext uri="{FF2B5EF4-FFF2-40B4-BE49-F238E27FC236}">
                <a16:creationId xmlns:a16="http://schemas.microsoft.com/office/drawing/2014/main" id="{DA0A9F65-EBA8-CD4E-A703-518F048090F3}"/>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Unusual Values</a:t>
            </a:r>
          </a:p>
        </p:txBody>
      </p:sp>
      <p:pic>
        <p:nvPicPr>
          <p:cNvPr id="4100" name="Picture 4">
            <a:extLst>
              <a:ext uri="{FF2B5EF4-FFF2-40B4-BE49-F238E27FC236}">
                <a16:creationId xmlns:a16="http://schemas.microsoft.com/office/drawing/2014/main" id="{3F4728DB-0BDA-9743-9FCF-2EC6336EA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80" y="664621"/>
            <a:ext cx="2813529" cy="19661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8081AB7-3665-1549-B24C-074CEF3C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509" y="664621"/>
            <a:ext cx="5743981" cy="1966138"/>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4;p52">
            <a:extLst>
              <a:ext uri="{FF2B5EF4-FFF2-40B4-BE49-F238E27FC236}">
                <a16:creationId xmlns:a16="http://schemas.microsoft.com/office/drawing/2014/main" id="{E23D3453-5DD5-CA46-A84B-264983C01BC7}"/>
              </a:ext>
            </a:extLst>
          </p:cNvPr>
          <p:cNvSpPr txBox="1">
            <a:spLocks/>
          </p:cNvSpPr>
          <p:nvPr/>
        </p:nvSpPr>
        <p:spPr>
          <a:xfrm>
            <a:off x="2053" y="2498790"/>
            <a:ext cx="3187129" cy="376029"/>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AC </a:t>
            </a:r>
            <a:r>
              <a:rPr lang="en-GB" dirty="0">
                <a:solidFill>
                  <a:schemeClr val="accent6">
                    <a:lumMod val="50000"/>
                  </a:schemeClr>
                </a:solidFill>
              </a:rPr>
              <a:t>: Change “0” to “N” + Encode</a:t>
            </a:r>
          </a:p>
        </p:txBody>
      </p:sp>
      <p:sp>
        <p:nvSpPr>
          <p:cNvPr id="9" name="Google Shape;774;p52">
            <a:extLst>
              <a:ext uri="{FF2B5EF4-FFF2-40B4-BE49-F238E27FC236}">
                <a16:creationId xmlns:a16="http://schemas.microsoft.com/office/drawing/2014/main" id="{9C058ED6-0218-BA47-B804-E665DCC45E20}"/>
              </a:ext>
            </a:extLst>
          </p:cNvPr>
          <p:cNvSpPr txBox="1">
            <a:spLocks/>
          </p:cNvSpPr>
          <p:nvPr/>
        </p:nvSpPr>
        <p:spPr>
          <a:xfrm>
            <a:off x="4996615" y="2508729"/>
            <a:ext cx="3471523" cy="431401"/>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HEAT</a:t>
            </a:r>
            <a:r>
              <a:rPr lang="en-GB" dirty="0">
                <a:solidFill>
                  <a:schemeClr val="accent6">
                    <a:lumMod val="50000"/>
                  </a:schemeClr>
                </a:solidFill>
              </a:rPr>
              <a:t> : Drop rows with ”No Data”</a:t>
            </a:r>
          </a:p>
        </p:txBody>
      </p:sp>
      <p:sp>
        <p:nvSpPr>
          <p:cNvPr id="14" name="Google Shape;774;p52">
            <a:extLst>
              <a:ext uri="{FF2B5EF4-FFF2-40B4-BE49-F238E27FC236}">
                <a16:creationId xmlns:a16="http://schemas.microsoft.com/office/drawing/2014/main" id="{3CAEA648-1A72-1D4B-A19D-EB53B2F66901}"/>
              </a:ext>
            </a:extLst>
          </p:cNvPr>
          <p:cNvSpPr txBox="1">
            <a:spLocks/>
          </p:cNvSpPr>
          <p:nvPr/>
        </p:nvSpPr>
        <p:spPr>
          <a:xfrm>
            <a:off x="7588099" y="3219451"/>
            <a:ext cx="1208031" cy="125541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ROOMS</a:t>
            </a:r>
            <a:r>
              <a:rPr lang="en-GB" dirty="0">
                <a:solidFill>
                  <a:schemeClr val="accent6">
                    <a:lumMod val="50000"/>
                  </a:schemeClr>
                </a:solidFill>
              </a:rPr>
              <a:t> : Drop property with ”0” Room</a:t>
            </a:r>
          </a:p>
        </p:txBody>
      </p:sp>
      <p:pic>
        <p:nvPicPr>
          <p:cNvPr id="4106" name="Picture 10">
            <a:extLst>
              <a:ext uri="{FF2B5EF4-FFF2-40B4-BE49-F238E27FC236}">
                <a16:creationId xmlns:a16="http://schemas.microsoft.com/office/drawing/2014/main" id="{DCEF6B68-2C88-E941-B415-997E4C2D9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80" y="2964585"/>
            <a:ext cx="7539285" cy="210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168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8" name="Title 2">
            <a:extLst>
              <a:ext uri="{FF2B5EF4-FFF2-40B4-BE49-F238E27FC236}">
                <a16:creationId xmlns:a16="http://schemas.microsoft.com/office/drawing/2014/main" id="{13BF98A3-FE48-614D-94D9-DD3C5001F540}"/>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Unusual Values (continued)</a:t>
            </a:r>
          </a:p>
        </p:txBody>
      </p:sp>
      <p:sp>
        <p:nvSpPr>
          <p:cNvPr id="9" name="Google Shape;774;p52">
            <a:extLst>
              <a:ext uri="{FF2B5EF4-FFF2-40B4-BE49-F238E27FC236}">
                <a16:creationId xmlns:a16="http://schemas.microsoft.com/office/drawing/2014/main" id="{D4F1C434-37AC-4C49-96C0-C1D54D0F6E4A}"/>
              </a:ext>
            </a:extLst>
          </p:cNvPr>
          <p:cNvSpPr txBox="1">
            <a:spLocks/>
          </p:cNvSpPr>
          <p:nvPr/>
        </p:nvSpPr>
        <p:spPr>
          <a:xfrm>
            <a:off x="380868" y="3653198"/>
            <a:ext cx="3901535" cy="98837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Drop AYB &gt; SALEYEAR </a:t>
            </a:r>
            <a:r>
              <a:rPr lang="en-GB" dirty="0">
                <a:solidFill>
                  <a:schemeClr val="accent6">
                    <a:lumMod val="50000"/>
                  </a:schemeClr>
                </a:solidFill>
              </a:rPr>
              <a:t>: We assume that no property has been sold (SALEYEAR) before being built (AYB).</a:t>
            </a:r>
          </a:p>
          <a:p>
            <a:pPr marL="139700" indent="0">
              <a:buNone/>
            </a:pPr>
            <a:r>
              <a:rPr lang="en-GB" dirty="0">
                <a:solidFill>
                  <a:schemeClr val="accent6">
                    <a:lumMod val="50000"/>
                  </a:schemeClr>
                </a:solidFill>
              </a:rPr>
              <a:t>We consider this as mistyping data</a:t>
            </a:r>
          </a:p>
        </p:txBody>
      </p:sp>
      <p:sp>
        <p:nvSpPr>
          <p:cNvPr id="13" name="Google Shape;774;p52">
            <a:extLst>
              <a:ext uri="{FF2B5EF4-FFF2-40B4-BE49-F238E27FC236}">
                <a16:creationId xmlns:a16="http://schemas.microsoft.com/office/drawing/2014/main" id="{59AAABF0-AA4B-6B41-8ECD-7EED320E0E0C}"/>
              </a:ext>
            </a:extLst>
          </p:cNvPr>
          <p:cNvSpPr txBox="1">
            <a:spLocks/>
          </p:cNvSpPr>
          <p:nvPr/>
        </p:nvSpPr>
        <p:spPr>
          <a:xfrm>
            <a:off x="4813721" y="3653198"/>
            <a:ext cx="3901535" cy="98837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Drop AYB &gt; EYB </a:t>
            </a:r>
            <a:r>
              <a:rPr lang="en-GB" dirty="0">
                <a:solidFill>
                  <a:schemeClr val="accent6">
                    <a:lumMod val="50000"/>
                  </a:schemeClr>
                </a:solidFill>
              </a:rPr>
              <a:t>: Based on the author explanation, EYB should be more recent than AYB</a:t>
            </a:r>
          </a:p>
        </p:txBody>
      </p:sp>
      <p:pic>
        <p:nvPicPr>
          <p:cNvPr id="5128" name="Picture 8">
            <a:extLst>
              <a:ext uri="{FF2B5EF4-FFF2-40B4-BE49-F238E27FC236}">
                <a16:creationId xmlns:a16="http://schemas.microsoft.com/office/drawing/2014/main" id="{E4589070-CE13-D346-BD73-74ABB51DA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320" y="800100"/>
            <a:ext cx="4127279" cy="270307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39FE7F49-B63A-F843-9C34-851228214D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89" y="800100"/>
            <a:ext cx="4098214" cy="270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27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10" name="Title 2">
            <a:extLst>
              <a:ext uri="{FF2B5EF4-FFF2-40B4-BE49-F238E27FC236}">
                <a16:creationId xmlns:a16="http://schemas.microsoft.com/office/drawing/2014/main" id="{FAD5AC15-230F-9D4A-8748-95DDFEDBC9F4}"/>
              </a:ext>
            </a:extLst>
          </p:cNvPr>
          <p:cNvSpPr txBox="1">
            <a:spLocks/>
          </p:cNvSpPr>
          <p:nvPr/>
        </p:nvSpPr>
        <p:spPr>
          <a:xfrm>
            <a:off x="2241670" y="157021"/>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b="1" dirty="0">
                <a:solidFill>
                  <a:schemeClr val="accent6">
                    <a:lumMod val="50000"/>
                  </a:schemeClr>
                </a:solidFill>
              </a:rPr>
              <a:t>Unusual Values (continued)</a:t>
            </a:r>
          </a:p>
        </p:txBody>
      </p:sp>
      <p:pic>
        <p:nvPicPr>
          <p:cNvPr id="7178" name="Picture 10">
            <a:extLst>
              <a:ext uri="{FF2B5EF4-FFF2-40B4-BE49-F238E27FC236}">
                <a16:creationId xmlns:a16="http://schemas.microsoft.com/office/drawing/2014/main" id="{18B49FDB-89BF-674A-8C33-3A1AB594D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2" y="921440"/>
            <a:ext cx="6540580" cy="19474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3186337D-3F67-F94D-8CE3-B1505B6EA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12" y="2896912"/>
            <a:ext cx="6540579" cy="1923566"/>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774;p52">
            <a:extLst>
              <a:ext uri="{FF2B5EF4-FFF2-40B4-BE49-F238E27FC236}">
                <a16:creationId xmlns:a16="http://schemas.microsoft.com/office/drawing/2014/main" id="{E6D5D949-91EB-1244-8F6D-E2A146C564C5}"/>
              </a:ext>
            </a:extLst>
          </p:cNvPr>
          <p:cNvSpPr txBox="1">
            <a:spLocks/>
          </p:cNvSpPr>
          <p:nvPr/>
        </p:nvSpPr>
        <p:spPr>
          <a:xfrm>
            <a:off x="6620091" y="994575"/>
            <a:ext cx="2444397" cy="297113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Excluding Exceptional Grade </a:t>
            </a:r>
            <a:r>
              <a:rPr lang="en-GB" dirty="0">
                <a:solidFill>
                  <a:schemeClr val="accent6">
                    <a:lumMod val="50000"/>
                  </a:schemeClr>
                </a:solidFill>
              </a:rPr>
              <a:t>: </a:t>
            </a:r>
          </a:p>
          <a:p>
            <a:pPr marL="139700" indent="0">
              <a:buNone/>
            </a:pPr>
            <a:r>
              <a:rPr lang="en-GB" dirty="0">
                <a:solidFill>
                  <a:schemeClr val="accent6">
                    <a:lumMod val="50000"/>
                  </a:schemeClr>
                </a:solidFill>
              </a:rPr>
              <a:t>We can consider the exceptional grade as luxurious property.</a:t>
            </a:r>
          </a:p>
          <a:p>
            <a:pPr marL="139700" indent="0">
              <a:buNone/>
            </a:pPr>
            <a:endParaRPr lang="en-GB" dirty="0">
              <a:solidFill>
                <a:schemeClr val="accent6">
                  <a:lumMod val="50000"/>
                </a:schemeClr>
              </a:solidFill>
            </a:endParaRPr>
          </a:p>
          <a:p>
            <a:pPr marL="139700" indent="0">
              <a:buNone/>
            </a:pPr>
            <a:r>
              <a:rPr lang="en-GB" dirty="0">
                <a:solidFill>
                  <a:schemeClr val="accent6">
                    <a:lumMod val="50000"/>
                  </a:schemeClr>
                </a:solidFill>
              </a:rPr>
              <a:t>Since the price gap are quite high and the records are rare, we decide to limit our prediction model by excluding those in exceptional grade</a:t>
            </a:r>
          </a:p>
        </p:txBody>
      </p:sp>
    </p:spTree>
    <p:extLst>
      <p:ext uri="{BB962C8B-B14F-4D97-AF65-F5344CB8AC3E}">
        <p14:creationId xmlns:p14="http://schemas.microsoft.com/office/powerpoint/2010/main" val="415181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Table of Contents</a:t>
            </a:r>
            <a:endParaRPr b="1" dirty="0">
              <a:solidFill>
                <a:schemeClr val="accent6">
                  <a:lumMod val="50000"/>
                </a:schemeClr>
              </a:solidFill>
            </a:endParaRPr>
          </a:p>
        </p:txBody>
      </p:sp>
      <p:sp>
        <p:nvSpPr>
          <p:cNvPr id="341" name="Google Shape;341;p31"/>
          <p:cNvSpPr txBox="1">
            <a:spLocks noGrp="1"/>
          </p:cNvSpPr>
          <p:nvPr>
            <p:ph type="subTitle" idx="1"/>
          </p:nvPr>
        </p:nvSpPr>
        <p:spPr>
          <a:xfrm>
            <a:off x="1573800" y="1569143"/>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Business Background</a:t>
            </a:r>
            <a:endParaRPr sz="2000" b="1" dirty="0">
              <a:solidFill>
                <a:schemeClr val="accent6">
                  <a:lumMod val="50000"/>
                </a:schemeClr>
              </a:solidFill>
            </a:endParaRPr>
          </a:p>
        </p:txBody>
      </p:sp>
      <p:sp>
        <p:nvSpPr>
          <p:cNvPr id="343" name="Google Shape;343;p31"/>
          <p:cNvSpPr txBox="1">
            <a:spLocks noGrp="1"/>
          </p:cNvSpPr>
          <p:nvPr>
            <p:ph type="title" idx="3"/>
          </p:nvPr>
        </p:nvSpPr>
        <p:spPr>
          <a:xfrm>
            <a:off x="718284"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1.</a:t>
            </a:r>
            <a:endParaRPr>
              <a:solidFill>
                <a:schemeClr val="accent6">
                  <a:lumMod val="50000"/>
                </a:schemeClr>
              </a:solidFill>
            </a:endParaRPr>
          </a:p>
        </p:txBody>
      </p:sp>
      <p:sp>
        <p:nvSpPr>
          <p:cNvPr id="344" name="Google Shape;344;p31"/>
          <p:cNvSpPr txBox="1">
            <a:spLocks noGrp="1"/>
          </p:cNvSpPr>
          <p:nvPr>
            <p:ph type="subTitle" idx="4"/>
          </p:nvPr>
        </p:nvSpPr>
        <p:spPr>
          <a:xfrm>
            <a:off x="1573800" y="2804130"/>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Data Understanding and Data Exploration</a:t>
            </a:r>
            <a:endParaRPr sz="2000" b="1" dirty="0">
              <a:solidFill>
                <a:schemeClr val="accent6">
                  <a:lumMod val="50000"/>
                </a:schemeClr>
              </a:solidFill>
            </a:endParaRPr>
          </a:p>
        </p:txBody>
      </p:sp>
      <p:sp>
        <p:nvSpPr>
          <p:cNvPr id="346" name="Google Shape;346;p31"/>
          <p:cNvSpPr txBox="1">
            <a:spLocks noGrp="1"/>
          </p:cNvSpPr>
          <p:nvPr>
            <p:ph type="title" idx="6"/>
          </p:nvPr>
        </p:nvSpPr>
        <p:spPr>
          <a:xfrm>
            <a:off x="718284"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2.</a:t>
            </a:r>
            <a:endParaRPr>
              <a:solidFill>
                <a:schemeClr val="accent6">
                  <a:lumMod val="50000"/>
                </a:schemeClr>
              </a:solidFill>
            </a:endParaRPr>
          </a:p>
        </p:txBody>
      </p:sp>
      <p:sp>
        <p:nvSpPr>
          <p:cNvPr id="347" name="Google Shape;347;p31"/>
          <p:cNvSpPr txBox="1">
            <a:spLocks noGrp="1"/>
          </p:cNvSpPr>
          <p:nvPr>
            <p:ph type="subTitle" idx="7"/>
          </p:nvPr>
        </p:nvSpPr>
        <p:spPr>
          <a:xfrm>
            <a:off x="1573800" y="3832214"/>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Modeling and Evaluation</a:t>
            </a:r>
            <a:endParaRPr sz="2000" b="1" dirty="0">
              <a:solidFill>
                <a:schemeClr val="accent6">
                  <a:lumMod val="50000"/>
                </a:schemeClr>
              </a:solidFill>
            </a:endParaRPr>
          </a:p>
        </p:txBody>
      </p:sp>
      <p:sp>
        <p:nvSpPr>
          <p:cNvPr id="349" name="Google Shape;349;p31"/>
          <p:cNvSpPr txBox="1">
            <a:spLocks noGrp="1"/>
          </p:cNvSpPr>
          <p:nvPr>
            <p:ph type="title" idx="9"/>
          </p:nvPr>
        </p:nvSpPr>
        <p:spPr>
          <a:xfrm>
            <a:off x="718284" y="364771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3.</a:t>
            </a:r>
            <a:endParaRPr>
              <a:solidFill>
                <a:schemeClr val="accent6">
                  <a:lumMod val="50000"/>
                </a:schemeClr>
              </a:solidFill>
            </a:endParaRPr>
          </a:p>
        </p:txBody>
      </p:sp>
      <p:sp>
        <p:nvSpPr>
          <p:cNvPr id="350" name="Google Shape;350;p31"/>
          <p:cNvSpPr txBox="1">
            <a:spLocks noGrp="1"/>
          </p:cNvSpPr>
          <p:nvPr>
            <p:ph type="subTitle" idx="13"/>
          </p:nvPr>
        </p:nvSpPr>
        <p:spPr>
          <a:xfrm>
            <a:off x="5261925" y="1580304"/>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Deployment</a:t>
            </a:r>
            <a:endParaRPr sz="2000" b="1" dirty="0">
              <a:solidFill>
                <a:schemeClr val="accent6">
                  <a:lumMod val="50000"/>
                </a:schemeClr>
              </a:solidFill>
            </a:endParaRPr>
          </a:p>
        </p:txBody>
      </p:sp>
      <p:sp>
        <p:nvSpPr>
          <p:cNvPr id="352" name="Google Shape;352;p31"/>
          <p:cNvSpPr txBox="1">
            <a:spLocks noGrp="1"/>
          </p:cNvSpPr>
          <p:nvPr>
            <p:ph type="title" idx="15"/>
          </p:nvPr>
        </p:nvSpPr>
        <p:spPr>
          <a:xfrm>
            <a:off x="4406409"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4.</a:t>
            </a:r>
            <a:endParaRPr>
              <a:solidFill>
                <a:schemeClr val="accent6">
                  <a:lumMod val="50000"/>
                </a:schemeClr>
              </a:solidFill>
            </a:endParaRPr>
          </a:p>
        </p:txBody>
      </p:sp>
      <p:sp>
        <p:nvSpPr>
          <p:cNvPr id="353" name="Google Shape;353;p31"/>
          <p:cNvSpPr txBox="1">
            <a:spLocks noGrp="1"/>
          </p:cNvSpPr>
          <p:nvPr>
            <p:ph type="subTitle" idx="16"/>
          </p:nvPr>
        </p:nvSpPr>
        <p:spPr>
          <a:xfrm>
            <a:off x="5261925" y="2873696"/>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accent6">
                    <a:lumMod val="50000"/>
                  </a:schemeClr>
                </a:solidFill>
              </a:rPr>
              <a:t>Business Case</a:t>
            </a:r>
          </a:p>
          <a:p>
            <a:pPr marL="0" lvl="0" indent="0" algn="l" rtl="0">
              <a:spcBef>
                <a:spcPts val="0"/>
              </a:spcBef>
              <a:spcAft>
                <a:spcPts val="0"/>
              </a:spcAft>
              <a:buNone/>
            </a:pPr>
            <a:r>
              <a:rPr lang="en" sz="2000" b="1" dirty="0">
                <a:solidFill>
                  <a:schemeClr val="accent6">
                    <a:lumMod val="50000"/>
                  </a:schemeClr>
                </a:solidFill>
              </a:rPr>
              <a:t>Study</a:t>
            </a:r>
            <a:endParaRPr sz="2000" b="1" dirty="0">
              <a:solidFill>
                <a:schemeClr val="accent6">
                  <a:lumMod val="50000"/>
                </a:schemeClr>
              </a:solidFill>
            </a:endParaRPr>
          </a:p>
        </p:txBody>
      </p:sp>
      <p:sp>
        <p:nvSpPr>
          <p:cNvPr id="355" name="Google Shape;355;p31"/>
          <p:cNvSpPr txBox="1">
            <a:spLocks noGrp="1"/>
          </p:cNvSpPr>
          <p:nvPr>
            <p:ph type="title" idx="18"/>
          </p:nvPr>
        </p:nvSpPr>
        <p:spPr>
          <a:xfrm>
            <a:off x="4406409"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6">
                    <a:lumMod val="50000"/>
                  </a:schemeClr>
                </a:solidFill>
              </a:rPr>
              <a:t>5.</a:t>
            </a:r>
            <a:endParaRPr dirty="0">
              <a:solidFill>
                <a:schemeClr val="accent6">
                  <a:lumMod val="50000"/>
                </a:schemeClr>
              </a:solidFill>
            </a:endParaRPr>
          </a:p>
        </p:txBody>
      </p:sp>
      <p:sp>
        <p:nvSpPr>
          <p:cNvPr id="13" name="Google Shape;353;p31">
            <a:extLst>
              <a:ext uri="{FF2B5EF4-FFF2-40B4-BE49-F238E27FC236}">
                <a16:creationId xmlns:a16="http://schemas.microsoft.com/office/drawing/2014/main" id="{F4C23D48-2EC0-774D-ACAD-7CCA0703C91E}"/>
              </a:ext>
            </a:extLst>
          </p:cNvPr>
          <p:cNvSpPr txBox="1">
            <a:spLocks/>
          </p:cNvSpPr>
          <p:nvPr/>
        </p:nvSpPr>
        <p:spPr>
          <a:xfrm>
            <a:off x="5261925" y="3980219"/>
            <a:ext cx="2680200" cy="35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2100"/>
              <a:buFont typeface="Montserrat"/>
              <a:buNone/>
              <a:defRPr sz="1800" b="0" i="0" u="none" strike="noStrike" cap="none">
                <a:solidFill>
                  <a:schemeClr val="accent5"/>
                </a:solidFill>
                <a:latin typeface="Abel"/>
                <a:ea typeface="Abel"/>
                <a:cs typeface="Abel"/>
                <a:sym typeface="Abel"/>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GB" sz="2000" b="1">
                <a:solidFill>
                  <a:schemeClr val="accent6">
                    <a:lumMod val="50000"/>
                  </a:schemeClr>
                </a:solidFill>
              </a:rPr>
              <a:t>Conclusion and Recomendation</a:t>
            </a:r>
            <a:endParaRPr lang="en-GB" sz="2000" b="1" dirty="0">
              <a:solidFill>
                <a:schemeClr val="accent6">
                  <a:lumMod val="50000"/>
                </a:schemeClr>
              </a:solidFill>
            </a:endParaRPr>
          </a:p>
        </p:txBody>
      </p:sp>
      <p:sp>
        <p:nvSpPr>
          <p:cNvPr id="14" name="Google Shape;355;p31">
            <a:extLst>
              <a:ext uri="{FF2B5EF4-FFF2-40B4-BE49-F238E27FC236}">
                <a16:creationId xmlns:a16="http://schemas.microsoft.com/office/drawing/2014/main" id="{B375CB89-B0F7-6743-8245-10798F22A5C0}"/>
              </a:ext>
            </a:extLst>
          </p:cNvPr>
          <p:cNvSpPr txBox="1">
            <a:spLocks/>
          </p:cNvSpPr>
          <p:nvPr/>
        </p:nvSpPr>
        <p:spPr>
          <a:xfrm>
            <a:off x="4406409" y="3705365"/>
            <a:ext cx="957300" cy="57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5"/>
              </a:buClr>
              <a:buSzPts val="3000"/>
              <a:buFont typeface="Abel"/>
              <a:buNone/>
              <a:defRPr sz="4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000"/>
              <a:buFont typeface="Abel"/>
              <a:buNone/>
              <a:defRPr sz="3000" b="0" i="0" u="none" strike="noStrike" cap="none">
                <a:solidFill>
                  <a:schemeClr val="accent5"/>
                </a:solidFill>
                <a:latin typeface="Abel"/>
                <a:ea typeface="Abel"/>
                <a:cs typeface="Abel"/>
                <a:sym typeface="Abel"/>
              </a:defRPr>
            </a:lvl9pPr>
          </a:lstStyle>
          <a:p>
            <a:r>
              <a:rPr lang="en" dirty="0">
                <a:solidFill>
                  <a:schemeClr val="accent6">
                    <a:lumMod val="50000"/>
                  </a:schemeClr>
                </a:solidFill>
              </a:rPr>
              <a:t>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8" name="Title 2">
            <a:extLst>
              <a:ext uri="{FF2B5EF4-FFF2-40B4-BE49-F238E27FC236}">
                <a16:creationId xmlns:a16="http://schemas.microsoft.com/office/drawing/2014/main" id="{13BF98A3-FE48-614D-94D9-DD3C5001F540}"/>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Feature Engineering &amp; Encoding</a:t>
            </a:r>
          </a:p>
        </p:txBody>
      </p:sp>
      <p:sp>
        <p:nvSpPr>
          <p:cNvPr id="9" name="Google Shape;774;p52">
            <a:extLst>
              <a:ext uri="{FF2B5EF4-FFF2-40B4-BE49-F238E27FC236}">
                <a16:creationId xmlns:a16="http://schemas.microsoft.com/office/drawing/2014/main" id="{D4F1C434-37AC-4C49-96C0-C1D54D0F6E4A}"/>
              </a:ext>
            </a:extLst>
          </p:cNvPr>
          <p:cNvSpPr txBox="1">
            <a:spLocks/>
          </p:cNvSpPr>
          <p:nvPr/>
        </p:nvSpPr>
        <p:spPr>
          <a:xfrm>
            <a:off x="380868" y="832604"/>
            <a:ext cx="7749341" cy="2636153"/>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dirty="0">
                <a:solidFill>
                  <a:schemeClr val="accent6">
                    <a:lumMod val="50000"/>
                  </a:schemeClr>
                </a:solidFill>
              </a:rPr>
              <a:t>A. Create New Features</a:t>
            </a:r>
            <a:endParaRPr lang="en-GB" sz="1600" dirty="0">
              <a:solidFill>
                <a:schemeClr val="accent6">
                  <a:lumMod val="50000"/>
                </a:schemeClr>
              </a:solidFill>
            </a:endParaRP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1. Building age when most recent sale happens</a:t>
            </a:r>
          </a:p>
          <a:p>
            <a:pPr marL="139700" indent="0">
              <a:buNone/>
            </a:pPr>
            <a:r>
              <a:rPr lang="en-GB" sz="1600" dirty="0">
                <a:solidFill>
                  <a:schemeClr val="accent6">
                    <a:lumMod val="50000"/>
                  </a:schemeClr>
                </a:solidFill>
              </a:rPr>
              <a:t>      </a:t>
            </a:r>
            <a:r>
              <a:rPr lang="en-GB" sz="1600" b="1" dirty="0">
                <a:solidFill>
                  <a:schemeClr val="accent6">
                    <a:lumMod val="50000"/>
                  </a:schemeClr>
                </a:solidFill>
              </a:rPr>
              <a:t>AYB_SALEYEAR_DIFF </a:t>
            </a:r>
            <a:r>
              <a:rPr lang="en-GB" sz="1600" dirty="0">
                <a:solidFill>
                  <a:schemeClr val="accent6">
                    <a:lumMod val="50000"/>
                  </a:schemeClr>
                </a:solidFill>
              </a:rPr>
              <a:t>= SALEYEAR – AYB</a:t>
            </a: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2. Last improvement age when most recent sale happens</a:t>
            </a:r>
          </a:p>
          <a:p>
            <a:pPr marL="139700" indent="0">
              <a:buNone/>
            </a:pPr>
            <a:r>
              <a:rPr lang="en-GB" sz="1600" dirty="0">
                <a:solidFill>
                  <a:schemeClr val="accent6">
                    <a:lumMod val="50000"/>
                  </a:schemeClr>
                </a:solidFill>
              </a:rPr>
              <a:t>      </a:t>
            </a:r>
            <a:r>
              <a:rPr lang="en-GB" sz="1600" b="1" dirty="0">
                <a:solidFill>
                  <a:schemeClr val="accent6">
                    <a:lumMod val="50000"/>
                  </a:schemeClr>
                </a:solidFill>
              </a:rPr>
              <a:t>EYB_SALEYEAR_DIFF </a:t>
            </a:r>
            <a:r>
              <a:rPr lang="en-GB" sz="1600" dirty="0">
                <a:solidFill>
                  <a:schemeClr val="accent6">
                    <a:lumMod val="50000"/>
                  </a:schemeClr>
                </a:solidFill>
              </a:rPr>
              <a:t>= SALEYEAR – EYB</a:t>
            </a: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3. Square feet per each room </a:t>
            </a:r>
          </a:p>
          <a:p>
            <a:pPr marL="139700" indent="0">
              <a:buNone/>
            </a:pPr>
            <a:r>
              <a:rPr lang="en-GB" sz="1600" dirty="0">
                <a:solidFill>
                  <a:schemeClr val="accent6">
                    <a:lumMod val="50000"/>
                  </a:schemeClr>
                </a:solidFill>
              </a:rPr>
              <a:t>      </a:t>
            </a:r>
            <a:r>
              <a:rPr lang="en-GB" sz="1600" b="1" dirty="0">
                <a:solidFill>
                  <a:schemeClr val="accent6">
                    <a:lumMod val="50000"/>
                  </a:schemeClr>
                </a:solidFill>
              </a:rPr>
              <a:t>SQFT_ROOMS</a:t>
            </a:r>
            <a:r>
              <a:rPr lang="en-GB" sz="1600" dirty="0">
                <a:solidFill>
                  <a:schemeClr val="accent6">
                    <a:lumMod val="50000"/>
                  </a:schemeClr>
                </a:solidFill>
              </a:rPr>
              <a:t> = GBA / ROOMS</a:t>
            </a:r>
          </a:p>
        </p:txBody>
      </p:sp>
      <p:sp>
        <p:nvSpPr>
          <p:cNvPr id="7" name="Google Shape;774;p52">
            <a:extLst>
              <a:ext uri="{FF2B5EF4-FFF2-40B4-BE49-F238E27FC236}">
                <a16:creationId xmlns:a16="http://schemas.microsoft.com/office/drawing/2014/main" id="{791483A0-C2A4-6046-A989-8CED3514DC5A}"/>
              </a:ext>
            </a:extLst>
          </p:cNvPr>
          <p:cNvSpPr txBox="1">
            <a:spLocks/>
          </p:cNvSpPr>
          <p:nvPr/>
        </p:nvSpPr>
        <p:spPr>
          <a:xfrm>
            <a:off x="4464259" y="3368384"/>
            <a:ext cx="4412974" cy="170057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dirty="0">
                <a:solidFill>
                  <a:schemeClr val="accent6">
                    <a:lumMod val="50000"/>
                  </a:schemeClr>
                </a:solidFill>
              </a:rPr>
              <a:t>B. Ordinal Encoding</a:t>
            </a:r>
            <a:endParaRPr lang="en-GB" sz="1600" dirty="0">
              <a:solidFill>
                <a:schemeClr val="accent6">
                  <a:lumMod val="50000"/>
                </a:schemeClr>
              </a:solidFill>
            </a:endParaRPr>
          </a:p>
          <a:p>
            <a:pPr marL="139700" indent="0">
              <a:buNone/>
            </a:pPr>
            <a:endParaRPr lang="en-GB" sz="1600" b="1" dirty="0">
              <a:solidFill>
                <a:schemeClr val="accent6">
                  <a:lumMod val="50000"/>
                </a:schemeClr>
              </a:solidFill>
            </a:endParaRPr>
          </a:p>
          <a:p>
            <a:pPr marL="139700" indent="0">
              <a:buNone/>
            </a:pPr>
            <a:r>
              <a:rPr lang="en-GB" sz="1600" b="1" dirty="0">
                <a:solidFill>
                  <a:schemeClr val="accent6">
                    <a:lumMod val="50000"/>
                  </a:schemeClr>
                </a:solidFill>
              </a:rPr>
              <a:t>CNDTN</a:t>
            </a:r>
            <a:r>
              <a:rPr lang="en-GB" sz="1600" dirty="0">
                <a:solidFill>
                  <a:schemeClr val="accent6">
                    <a:lumMod val="50000"/>
                  </a:schemeClr>
                </a:solidFill>
              </a:rPr>
              <a:t> :</a:t>
            </a:r>
          </a:p>
          <a:p>
            <a:pPr marL="139700" indent="0">
              <a:buNone/>
            </a:pPr>
            <a:r>
              <a:rPr lang="en-GB" sz="1600" dirty="0">
                <a:solidFill>
                  <a:schemeClr val="accent6">
                    <a:lumMod val="50000"/>
                  </a:schemeClr>
                </a:solidFill>
              </a:rPr>
              <a:t>Poor </a:t>
            </a:r>
            <a:r>
              <a:rPr lang="en-GB" sz="1600" dirty="0">
                <a:solidFill>
                  <a:schemeClr val="accent6">
                    <a:lumMod val="50000"/>
                  </a:schemeClr>
                </a:solidFill>
                <a:sym typeface="Wingdings" pitchFamily="2" charset="2"/>
              </a:rPr>
              <a:t> 1	Good  4</a:t>
            </a:r>
          </a:p>
          <a:p>
            <a:pPr marL="139700" indent="0">
              <a:buNone/>
            </a:pPr>
            <a:r>
              <a:rPr lang="en-GB" sz="1600" dirty="0">
                <a:solidFill>
                  <a:schemeClr val="accent6">
                    <a:lumMod val="50000"/>
                  </a:schemeClr>
                </a:solidFill>
                <a:sym typeface="Wingdings" pitchFamily="2" charset="2"/>
              </a:rPr>
              <a:t>Fair  2	Very Good  5</a:t>
            </a:r>
          </a:p>
          <a:p>
            <a:pPr marL="139700" indent="0">
              <a:buNone/>
            </a:pPr>
            <a:r>
              <a:rPr lang="en-GB" sz="1600" dirty="0">
                <a:solidFill>
                  <a:schemeClr val="accent6">
                    <a:lumMod val="50000"/>
                  </a:schemeClr>
                </a:solidFill>
                <a:sym typeface="Wingdings" pitchFamily="2" charset="2"/>
              </a:rPr>
              <a:t>Average  3	Excellent </a:t>
            </a:r>
            <a:r>
              <a:rPr lang="en-GB" sz="1600" dirty="0">
                <a:solidFill>
                  <a:schemeClr val="accent6">
                    <a:lumMod val="50000"/>
                  </a:schemeClr>
                </a:solidFill>
              </a:rPr>
              <a:t> 6</a:t>
            </a:r>
            <a:endParaRPr lang="en-GB" sz="1600" dirty="0">
              <a:solidFill>
                <a:schemeClr val="accent6">
                  <a:lumMod val="50000"/>
                </a:schemeClr>
              </a:solidFill>
              <a:sym typeface="Wingdings" pitchFamily="2" charset="2"/>
            </a:endParaRPr>
          </a:p>
        </p:txBody>
      </p:sp>
    </p:spTree>
    <p:extLst>
      <p:ext uri="{BB962C8B-B14F-4D97-AF65-F5344CB8AC3E}">
        <p14:creationId xmlns:p14="http://schemas.microsoft.com/office/powerpoint/2010/main" val="2969236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Modeling and Evaluation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3</a:t>
            </a:r>
            <a:endParaRPr dirty="0">
              <a:solidFill>
                <a:schemeClr val="accent6">
                  <a:lumMod val="50000"/>
                </a:schemeClr>
              </a:solidFill>
            </a:endParaRPr>
          </a:p>
        </p:txBody>
      </p:sp>
    </p:spTree>
    <p:extLst>
      <p:ext uri="{BB962C8B-B14F-4D97-AF65-F5344CB8AC3E}">
        <p14:creationId xmlns:p14="http://schemas.microsoft.com/office/powerpoint/2010/main" val="1159340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295361"/>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Modeling Steps</a:t>
            </a:r>
            <a:endParaRPr b="1" dirty="0">
              <a:solidFill>
                <a:schemeClr val="accent6">
                  <a:lumMod val="50000"/>
                </a:schemeClr>
              </a:solidFill>
            </a:endParaRPr>
          </a:p>
        </p:txBody>
      </p:sp>
      <p:grpSp>
        <p:nvGrpSpPr>
          <p:cNvPr id="52" name="Google Shape;7697;p74">
            <a:extLst>
              <a:ext uri="{FF2B5EF4-FFF2-40B4-BE49-F238E27FC236}">
                <a16:creationId xmlns:a16="http://schemas.microsoft.com/office/drawing/2014/main" id="{99CAEAFA-BCC8-4EBB-8292-991A1225BE08}"/>
              </a:ext>
            </a:extLst>
          </p:cNvPr>
          <p:cNvGrpSpPr/>
          <p:nvPr/>
        </p:nvGrpSpPr>
        <p:grpSpPr>
          <a:xfrm>
            <a:off x="1016353" y="3212422"/>
            <a:ext cx="7111293" cy="263413"/>
            <a:chOff x="1464850" y="436376"/>
            <a:chExt cx="6001362" cy="222300"/>
          </a:xfrm>
          <a:solidFill>
            <a:srgbClr val="DCAE52"/>
          </a:solidFill>
        </p:grpSpPr>
        <p:sp>
          <p:nvSpPr>
            <p:cNvPr id="53" name="Google Shape;7698;p74">
              <a:extLst>
                <a:ext uri="{FF2B5EF4-FFF2-40B4-BE49-F238E27FC236}">
                  <a16:creationId xmlns:a16="http://schemas.microsoft.com/office/drawing/2014/main" id="{9D320340-7C37-4B46-AB6E-70CC3188F7FF}"/>
                </a:ext>
              </a:extLst>
            </p:cNvPr>
            <p:cNvSpPr/>
            <p:nvPr/>
          </p:nvSpPr>
          <p:spPr>
            <a:xfrm>
              <a:off x="1464850"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4" name="Google Shape;7699;p74">
              <a:extLst>
                <a:ext uri="{FF2B5EF4-FFF2-40B4-BE49-F238E27FC236}">
                  <a16:creationId xmlns:a16="http://schemas.microsoft.com/office/drawing/2014/main" id="{86B71C21-3BE6-4623-86F2-D375965EFCC6}"/>
                </a:ext>
              </a:extLst>
            </p:cNvPr>
            <p:cNvSpPr/>
            <p:nvPr/>
          </p:nvSpPr>
          <p:spPr>
            <a:xfrm>
              <a:off x="4410215"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5" name="Google Shape;7700;p74">
              <a:extLst>
                <a:ext uri="{FF2B5EF4-FFF2-40B4-BE49-F238E27FC236}">
                  <a16:creationId xmlns:a16="http://schemas.microsoft.com/office/drawing/2014/main" id="{8C563CCA-3A31-4E13-AA86-0317CB6F1724}"/>
                </a:ext>
              </a:extLst>
            </p:cNvPr>
            <p:cNvSpPr/>
            <p:nvPr/>
          </p:nvSpPr>
          <p:spPr>
            <a:xfrm>
              <a:off x="7243912"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6" name="Google Shape;7701;p74">
              <a:extLst>
                <a:ext uri="{FF2B5EF4-FFF2-40B4-BE49-F238E27FC236}">
                  <a16:creationId xmlns:a16="http://schemas.microsoft.com/office/drawing/2014/main" id="{72E31A74-6FA2-42A3-8D90-6B6F507F85D0}"/>
                </a:ext>
              </a:extLst>
            </p:cNvPr>
            <p:cNvSpPr/>
            <p:nvPr/>
          </p:nvSpPr>
          <p:spPr>
            <a:xfrm>
              <a:off x="2920366"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7" name="Google Shape;7702;p74">
              <a:extLst>
                <a:ext uri="{FF2B5EF4-FFF2-40B4-BE49-F238E27FC236}">
                  <a16:creationId xmlns:a16="http://schemas.microsoft.com/office/drawing/2014/main" id="{0FC80156-E8EA-4AA5-B202-11CB44C941A9}"/>
                </a:ext>
              </a:extLst>
            </p:cNvPr>
            <p:cNvSpPr/>
            <p:nvPr/>
          </p:nvSpPr>
          <p:spPr>
            <a:xfrm>
              <a:off x="5831847" y="436376"/>
              <a:ext cx="222300" cy="222300"/>
            </a:xfrm>
            <a:prstGeom prst="diamond">
              <a:avLst/>
            </a:prstGeom>
            <a:solidFill>
              <a:schemeClr val="accent6">
                <a:lumMod val="50000"/>
              </a:scheme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cxnSp>
          <p:nvCxnSpPr>
            <p:cNvPr id="58" name="Google Shape;7703;p74">
              <a:extLst>
                <a:ext uri="{FF2B5EF4-FFF2-40B4-BE49-F238E27FC236}">
                  <a16:creationId xmlns:a16="http://schemas.microsoft.com/office/drawing/2014/main" id="{2DD02AB5-9329-4B36-AD7A-1AEFEF44B1D1}"/>
                </a:ext>
              </a:extLst>
            </p:cNvPr>
            <p:cNvCxnSpPr/>
            <p:nvPr/>
          </p:nvCxnSpPr>
          <p:spPr>
            <a:xfrm>
              <a:off x="1798637" y="547513"/>
              <a:ext cx="988200" cy="0"/>
            </a:xfrm>
            <a:prstGeom prst="straightConnector1">
              <a:avLst/>
            </a:prstGeom>
            <a:grpFill/>
            <a:ln w="9525" cap="flat" cmpd="sng">
              <a:solidFill>
                <a:schemeClr val="accent5"/>
              </a:solidFill>
              <a:prstDash val="solid"/>
              <a:round/>
              <a:headEnd type="none" w="med" len="med"/>
              <a:tailEnd type="none" w="med" len="med"/>
            </a:ln>
          </p:spPr>
        </p:cxnSp>
        <p:cxnSp>
          <p:nvCxnSpPr>
            <p:cNvPr id="59" name="Google Shape;7704;p74">
              <a:extLst>
                <a:ext uri="{FF2B5EF4-FFF2-40B4-BE49-F238E27FC236}">
                  <a16:creationId xmlns:a16="http://schemas.microsoft.com/office/drawing/2014/main" id="{3C310D0B-BF64-48A3-A760-2432F596D287}"/>
                </a:ext>
              </a:extLst>
            </p:cNvPr>
            <p:cNvCxnSpPr/>
            <p:nvPr/>
          </p:nvCxnSpPr>
          <p:spPr>
            <a:xfrm>
              <a:off x="3276248" y="547513"/>
              <a:ext cx="988200" cy="0"/>
            </a:xfrm>
            <a:prstGeom prst="straightConnector1">
              <a:avLst/>
            </a:prstGeom>
            <a:grpFill/>
            <a:ln w="9525" cap="flat" cmpd="sng">
              <a:solidFill>
                <a:schemeClr val="accent5"/>
              </a:solidFill>
              <a:prstDash val="solid"/>
              <a:round/>
              <a:headEnd type="none" w="med" len="med"/>
              <a:tailEnd type="none" w="med" len="med"/>
            </a:ln>
          </p:spPr>
        </p:cxnSp>
        <p:cxnSp>
          <p:nvCxnSpPr>
            <p:cNvPr id="60" name="Google Shape;7705;p74">
              <a:extLst>
                <a:ext uri="{FF2B5EF4-FFF2-40B4-BE49-F238E27FC236}">
                  <a16:creationId xmlns:a16="http://schemas.microsoft.com/office/drawing/2014/main" id="{A049668C-B2FC-4EB4-9EBE-D87A4550D011}"/>
                </a:ext>
              </a:extLst>
            </p:cNvPr>
            <p:cNvCxnSpPr/>
            <p:nvPr/>
          </p:nvCxnSpPr>
          <p:spPr>
            <a:xfrm>
              <a:off x="4753898" y="547513"/>
              <a:ext cx="988200" cy="0"/>
            </a:xfrm>
            <a:prstGeom prst="straightConnector1">
              <a:avLst/>
            </a:prstGeom>
            <a:grpFill/>
            <a:ln w="9525" cap="flat" cmpd="sng">
              <a:solidFill>
                <a:schemeClr val="accent5"/>
              </a:solidFill>
              <a:prstDash val="solid"/>
              <a:round/>
              <a:headEnd type="none" w="med" len="med"/>
              <a:tailEnd type="none" w="med" len="med"/>
            </a:ln>
          </p:spPr>
        </p:cxnSp>
        <p:cxnSp>
          <p:nvCxnSpPr>
            <p:cNvPr id="61" name="Google Shape;7706;p74">
              <a:extLst>
                <a:ext uri="{FF2B5EF4-FFF2-40B4-BE49-F238E27FC236}">
                  <a16:creationId xmlns:a16="http://schemas.microsoft.com/office/drawing/2014/main" id="{42476C13-2732-491A-AE37-1B6A35A963B7}"/>
                </a:ext>
              </a:extLst>
            </p:cNvPr>
            <p:cNvCxnSpPr/>
            <p:nvPr/>
          </p:nvCxnSpPr>
          <p:spPr>
            <a:xfrm>
              <a:off x="6143961" y="547513"/>
              <a:ext cx="988200" cy="0"/>
            </a:xfrm>
            <a:prstGeom prst="straightConnector1">
              <a:avLst/>
            </a:prstGeom>
            <a:grpFill/>
            <a:ln w="9525" cap="flat" cmpd="sng">
              <a:solidFill>
                <a:schemeClr val="accent5"/>
              </a:solidFill>
              <a:prstDash val="solid"/>
              <a:round/>
              <a:headEnd type="none" w="med" len="med"/>
              <a:tailEnd type="none" w="med" len="med"/>
            </a:ln>
          </p:spPr>
        </p:cxnSp>
      </p:grpSp>
      <p:sp>
        <p:nvSpPr>
          <p:cNvPr id="62" name="Google Shape;696;p50">
            <a:extLst>
              <a:ext uri="{FF2B5EF4-FFF2-40B4-BE49-F238E27FC236}">
                <a16:creationId xmlns:a16="http://schemas.microsoft.com/office/drawing/2014/main" id="{D6EE76E2-61A1-4D82-B9AF-D171F4793ACA}"/>
              </a:ext>
            </a:extLst>
          </p:cNvPr>
          <p:cNvSpPr txBox="1">
            <a:spLocks/>
          </p:cNvSpPr>
          <p:nvPr/>
        </p:nvSpPr>
        <p:spPr>
          <a:xfrm>
            <a:off x="1880069" y="3600793"/>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Creating Baseline Model</a:t>
            </a:r>
          </a:p>
        </p:txBody>
      </p:sp>
      <p:sp>
        <p:nvSpPr>
          <p:cNvPr id="63" name="Google Shape;696;p50">
            <a:extLst>
              <a:ext uri="{FF2B5EF4-FFF2-40B4-BE49-F238E27FC236}">
                <a16:creationId xmlns:a16="http://schemas.microsoft.com/office/drawing/2014/main" id="{B7D46DFA-9E75-41E5-AF86-7D0D2433D7CA}"/>
              </a:ext>
            </a:extLst>
          </p:cNvPr>
          <p:cNvSpPr txBox="1">
            <a:spLocks/>
          </p:cNvSpPr>
          <p:nvPr/>
        </p:nvSpPr>
        <p:spPr>
          <a:xfrm>
            <a:off x="155360"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Setting up Environment</a:t>
            </a:r>
          </a:p>
        </p:txBody>
      </p:sp>
      <p:sp>
        <p:nvSpPr>
          <p:cNvPr id="64" name="Google Shape;696;p50">
            <a:extLst>
              <a:ext uri="{FF2B5EF4-FFF2-40B4-BE49-F238E27FC236}">
                <a16:creationId xmlns:a16="http://schemas.microsoft.com/office/drawing/2014/main" id="{C104AEDB-5705-4541-9B5B-3B75B3080A68}"/>
              </a:ext>
            </a:extLst>
          </p:cNvPr>
          <p:cNvSpPr txBox="1">
            <a:spLocks/>
          </p:cNvSpPr>
          <p:nvPr/>
        </p:nvSpPr>
        <p:spPr>
          <a:xfrm>
            <a:off x="3645460"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Comparing All Models</a:t>
            </a:r>
          </a:p>
        </p:txBody>
      </p:sp>
      <p:sp>
        <p:nvSpPr>
          <p:cNvPr id="65" name="Google Shape;696;p50">
            <a:extLst>
              <a:ext uri="{FF2B5EF4-FFF2-40B4-BE49-F238E27FC236}">
                <a16:creationId xmlns:a16="http://schemas.microsoft.com/office/drawing/2014/main" id="{0D565D32-0A83-4F79-8F00-39F6FE442748}"/>
              </a:ext>
            </a:extLst>
          </p:cNvPr>
          <p:cNvSpPr txBox="1">
            <a:spLocks/>
          </p:cNvSpPr>
          <p:nvPr/>
        </p:nvSpPr>
        <p:spPr>
          <a:xfrm>
            <a:off x="5330018" y="3600793"/>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Choose the best model and Tune it</a:t>
            </a:r>
          </a:p>
        </p:txBody>
      </p:sp>
      <p:sp>
        <p:nvSpPr>
          <p:cNvPr id="67" name="Google Shape;696;p50">
            <a:extLst>
              <a:ext uri="{FF2B5EF4-FFF2-40B4-BE49-F238E27FC236}">
                <a16:creationId xmlns:a16="http://schemas.microsoft.com/office/drawing/2014/main" id="{E53ACB55-BF1B-468C-BC24-F40E537946A1}"/>
              </a:ext>
            </a:extLst>
          </p:cNvPr>
          <p:cNvSpPr txBox="1">
            <a:spLocks/>
          </p:cNvSpPr>
          <p:nvPr/>
        </p:nvSpPr>
        <p:spPr>
          <a:xfrm>
            <a:off x="7003239"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Finalize the model</a:t>
            </a:r>
          </a:p>
        </p:txBody>
      </p:sp>
      <p:pic>
        <p:nvPicPr>
          <p:cNvPr id="69" name="Picture 68" descr="Logo, company name&#10;&#10;Description automatically generated">
            <a:extLst>
              <a:ext uri="{FF2B5EF4-FFF2-40B4-BE49-F238E27FC236}">
                <a16:creationId xmlns:a16="http://schemas.microsoft.com/office/drawing/2014/main" id="{214246D4-8592-4FF4-A188-C34E829E2F56}"/>
              </a:ext>
            </a:extLst>
          </p:cNvPr>
          <p:cNvPicPr>
            <a:picLocks noChangeAspect="1"/>
          </p:cNvPicPr>
          <p:nvPr/>
        </p:nvPicPr>
        <p:blipFill rotWithShape="1">
          <a:blip r:embed="rId3"/>
          <a:srcRect t="39376" b="38024"/>
          <a:stretch/>
        </p:blipFill>
        <p:spPr>
          <a:xfrm>
            <a:off x="2317977" y="1060474"/>
            <a:ext cx="4685262" cy="10588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2394809" y="3025281"/>
            <a:ext cx="4354381" cy="13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rPr>
              <a:t>It is important to create a </a:t>
            </a:r>
            <a:r>
              <a:rPr lang="en-US" sz="1800" b="1" dirty="0">
                <a:solidFill>
                  <a:schemeClr val="accent6">
                    <a:lumMod val="50000"/>
                  </a:schemeClr>
                </a:solidFill>
              </a:rPr>
              <a:t>baseline model </a:t>
            </a:r>
            <a:r>
              <a:rPr lang="en-US" sz="1800" dirty="0">
                <a:solidFill>
                  <a:schemeClr val="accent6">
                    <a:lumMod val="50000"/>
                  </a:schemeClr>
                </a:solidFill>
              </a:rPr>
              <a:t>so we can see </a:t>
            </a:r>
            <a:r>
              <a:rPr lang="en-US" sz="1800" b="1" dirty="0">
                <a:solidFill>
                  <a:schemeClr val="accent6">
                    <a:lumMod val="50000"/>
                  </a:schemeClr>
                </a:solidFill>
              </a:rPr>
              <a:t>whether our model improved from the baseline</a:t>
            </a:r>
            <a:r>
              <a:rPr lang="en-US" sz="1800" dirty="0">
                <a:solidFill>
                  <a:schemeClr val="accent6">
                    <a:lumMod val="50000"/>
                  </a:schemeClr>
                </a:solidFill>
              </a:rPr>
              <a:t> and </a:t>
            </a:r>
            <a:r>
              <a:rPr lang="en-US" sz="1800" b="1" dirty="0">
                <a:solidFill>
                  <a:schemeClr val="accent6">
                    <a:lumMod val="50000"/>
                  </a:schemeClr>
                </a:solidFill>
              </a:rPr>
              <a:t>how much did it improve</a:t>
            </a:r>
            <a:r>
              <a:rPr lang="en-US" sz="1800" dirty="0">
                <a:solidFill>
                  <a:schemeClr val="accent6">
                    <a:lumMod val="50000"/>
                  </a:schemeClr>
                </a:solidFill>
              </a:rPr>
              <a:t>.</a:t>
            </a:r>
            <a:endParaRPr sz="18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accent6">
                    <a:lumMod val="50000"/>
                  </a:schemeClr>
                </a:solidFill>
              </a:rPr>
              <a:t>Baseline Model</a:t>
            </a:r>
            <a:endParaRPr b="1" dirty="0">
              <a:solidFill>
                <a:schemeClr val="accent6">
                  <a:lumMod val="50000"/>
                </a:schemeClr>
              </a:solidFill>
            </a:endParaRPr>
          </a:p>
        </p:txBody>
      </p:sp>
      <p:pic>
        <p:nvPicPr>
          <p:cNvPr id="3" name="Picture 2" descr="Text, letter&#10;&#10;Description automatically generated">
            <a:extLst>
              <a:ext uri="{FF2B5EF4-FFF2-40B4-BE49-F238E27FC236}">
                <a16:creationId xmlns:a16="http://schemas.microsoft.com/office/drawing/2014/main" id="{2531596C-C7B8-49EC-A23D-5E9FAD329FD9}"/>
              </a:ext>
            </a:extLst>
          </p:cNvPr>
          <p:cNvPicPr>
            <a:picLocks noChangeAspect="1"/>
          </p:cNvPicPr>
          <p:nvPr/>
        </p:nvPicPr>
        <p:blipFill>
          <a:blip r:embed="rId3"/>
          <a:stretch>
            <a:fillRect/>
          </a:stretch>
        </p:blipFill>
        <p:spPr>
          <a:xfrm>
            <a:off x="1988498" y="1818723"/>
            <a:ext cx="5272554" cy="920043"/>
          </a:xfrm>
          <a:prstGeom prst="rect">
            <a:avLst/>
          </a:prstGeom>
        </p:spPr>
      </p:pic>
    </p:spTree>
    <p:extLst>
      <p:ext uri="{BB962C8B-B14F-4D97-AF65-F5344CB8AC3E}">
        <p14:creationId xmlns:p14="http://schemas.microsoft.com/office/powerpoint/2010/main" val="3480768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Tested Models Result</a:t>
            </a:r>
            <a:endParaRPr b="1" dirty="0">
              <a:solidFill>
                <a:schemeClr val="accent6">
                  <a:lumMod val="50000"/>
                </a:schemeClr>
              </a:solidFill>
            </a:endParaRPr>
          </a:p>
        </p:txBody>
      </p:sp>
      <p:pic>
        <p:nvPicPr>
          <p:cNvPr id="15" name="Picture 14">
            <a:extLst>
              <a:ext uri="{FF2B5EF4-FFF2-40B4-BE49-F238E27FC236}">
                <a16:creationId xmlns:a16="http://schemas.microsoft.com/office/drawing/2014/main" id="{12F0803B-C117-4EC7-BD0D-D22E0B70323E}"/>
              </a:ext>
            </a:extLst>
          </p:cNvPr>
          <p:cNvPicPr>
            <a:picLocks noChangeAspect="1"/>
          </p:cNvPicPr>
          <p:nvPr/>
        </p:nvPicPr>
        <p:blipFill>
          <a:blip r:embed="rId3"/>
          <a:stretch>
            <a:fillRect/>
          </a:stretch>
        </p:blipFill>
        <p:spPr>
          <a:xfrm>
            <a:off x="297751" y="1293843"/>
            <a:ext cx="4517317" cy="3147064"/>
          </a:xfrm>
          <a:prstGeom prst="rect">
            <a:avLst/>
          </a:prstGeom>
        </p:spPr>
      </p:pic>
      <p:sp>
        <p:nvSpPr>
          <p:cNvPr id="32" name="Google Shape;372;p33">
            <a:extLst>
              <a:ext uri="{FF2B5EF4-FFF2-40B4-BE49-F238E27FC236}">
                <a16:creationId xmlns:a16="http://schemas.microsoft.com/office/drawing/2014/main" id="{9386F128-1CCF-430A-9F23-4060DB8EC44B}"/>
              </a:ext>
            </a:extLst>
          </p:cNvPr>
          <p:cNvSpPr txBox="1">
            <a:spLocks/>
          </p:cNvSpPr>
          <p:nvPr/>
        </p:nvSpPr>
        <p:spPr>
          <a:xfrm>
            <a:off x="5152628" y="1606036"/>
            <a:ext cx="3373715" cy="1653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4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lgn="l"/>
            <a:r>
              <a:rPr lang="en-US" sz="1800" dirty="0">
                <a:solidFill>
                  <a:schemeClr val="accent6">
                    <a:lumMod val="50000"/>
                  </a:schemeClr>
                </a:solidFill>
              </a:rPr>
              <a:t>We create all the models using </a:t>
            </a:r>
            <a:r>
              <a:rPr lang="en-US" sz="1800" b="1" dirty="0">
                <a:solidFill>
                  <a:schemeClr val="accent6">
                    <a:lumMod val="50000"/>
                  </a:schemeClr>
                </a:solidFill>
              </a:rPr>
              <a:t>5-fold cross validation. </a:t>
            </a:r>
          </a:p>
          <a:p>
            <a:pPr marL="0" indent="0" algn="l"/>
            <a:endParaRPr lang="en-US" sz="1800" dirty="0">
              <a:solidFill>
                <a:schemeClr val="accent6">
                  <a:lumMod val="50000"/>
                </a:schemeClr>
              </a:solidFill>
            </a:endParaRPr>
          </a:p>
          <a:p>
            <a:pPr marL="0" indent="0" algn="l"/>
            <a:r>
              <a:rPr lang="en-US" sz="1800" dirty="0">
                <a:solidFill>
                  <a:schemeClr val="accent6">
                    <a:lumMod val="50000"/>
                  </a:schemeClr>
                </a:solidFill>
              </a:rPr>
              <a:t>We will </a:t>
            </a:r>
            <a:r>
              <a:rPr lang="en-US" sz="1800" b="1" dirty="0">
                <a:solidFill>
                  <a:schemeClr val="accent6">
                    <a:lumMod val="50000"/>
                  </a:schemeClr>
                </a:solidFill>
              </a:rPr>
              <a:t>focus on the Mean Absolute Error (MAE) </a:t>
            </a:r>
            <a:r>
              <a:rPr lang="en-US" sz="1800" dirty="0">
                <a:solidFill>
                  <a:schemeClr val="accent6">
                    <a:lumMod val="50000"/>
                  </a:schemeClr>
                </a:solidFill>
              </a:rPr>
              <a:t>because it is robust to outliers which exist in our dataset.</a:t>
            </a:r>
          </a:p>
        </p:txBody>
      </p:sp>
    </p:spTree>
    <p:extLst>
      <p:ext uri="{BB962C8B-B14F-4D97-AF65-F5344CB8AC3E}">
        <p14:creationId xmlns:p14="http://schemas.microsoft.com/office/powerpoint/2010/main" val="1988991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 name="Rectangle 3">
            <a:extLst>
              <a:ext uri="{FF2B5EF4-FFF2-40B4-BE49-F238E27FC236}">
                <a16:creationId xmlns:a16="http://schemas.microsoft.com/office/drawing/2014/main" id="{86DC91D1-2FB6-B645-BE38-2F20F696A966}"/>
              </a:ext>
            </a:extLst>
          </p:cNvPr>
          <p:cNvSpPr/>
          <p:nvPr/>
        </p:nvSpPr>
        <p:spPr>
          <a:xfrm>
            <a:off x="0" y="1256876"/>
            <a:ext cx="4572000" cy="2629748"/>
          </a:xfrm>
          <a:prstGeom prst="rect">
            <a:avLst/>
          </a:prstGeom>
          <a:solidFill>
            <a:schemeClr val="bg1"/>
          </a:solidFill>
          <a:ln w="28575">
            <a:gradFill flip="none" rotWithShape="1">
              <a:gsLst>
                <a:gs pos="0">
                  <a:schemeClr val="accent4"/>
                </a:gs>
                <a:gs pos="32000">
                  <a:schemeClr val="accent5"/>
                </a:gs>
                <a:gs pos="64000">
                  <a:schemeClr val="accent6"/>
                </a:gs>
                <a:gs pos="99000">
                  <a:schemeClr val="accent6">
                    <a:lumMod val="5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36"/>
          <p:cNvSpPr txBox="1">
            <a:spLocks noGrp="1"/>
          </p:cNvSpPr>
          <p:nvPr>
            <p:ph type="subTitle" idx="1"/>
          </p:nvPr>
        </p:nvSpPr>
        <p:spPr>
          <a:xfrm>
            <a:off x="4908939" y="1345414"/>
            <a:ext cx="3991512" cy="2467441"/>
          </a:xfrm>
          <a:prstGeom prst="rect">
            <a:avLst/>
          </a:prstGeom>
        </p:spPr>
        <p:txBody>
          <a:bodyPr spcFirstLastPara="1" wrap="square" lIns="91425" tIns="91425" rIns="91425" bIns="91425" anchor="t" anchorCtr="0">
            <a:noAutofit/>
          </a:bodyPr>
          <a:lstStyle/>
          <a:p>
            <a:pPr marL="0" lvl="0" indent="0" algn="l"/>
            <a:r>
              <a:rPr lang="en-GB" dirty="0"/>
              <a:t>Based on the above benchmark, we can see that </a:t>
            </a:r>
            <a:r>
              <a:rPr lang="en-GB" b="1" dirty="0" err="1"/>
              <a:t>CatBoost</a:t>
            </a:r>
            <a:r>
              <a:rPr lang="en-GB" b="1" dirty="0"/>
              <a:t> is the top performing model</a:t>
            </a:r>
            <a:r>
              <a:rPr lang="en-GB" dirty="0"/>
              <a:t> with Mean Absolute Error of 69510.5570 during the 5-fold cross validation. </a:t>
            </a:r>
          </a:p>
          <a:p>
            <a:pPr marL="0" lvl="0" indent="0" algn="l"/>
            <a:endParaRPr lang="en-GB" dirty="0"/>
          </a:p>
          <a:p>
            <a:pPr marL="0" lvl="0" indent="0" algn="l"/>
            <a:r>
              <a:rPr lang="en-GB" dirty="0"/>
              <a:t>Therefore, we will create a </a:t>
            </a:r>
            <a:r>
              <a:rPr lang="en-GB" dirty="0" err="1"/>
              <a:t>Catboost</a:t>
            </a:r>
            <a:r>
              <a:rPr lang="en-GB" dirty="0"/>
              <a:t> model and tune its parameters in the next step.</a:t>
            </a:r>
          </a:p>
        </p:txBody>
      </p:sp>
      <p:sp>
        <p:nvSpPr>
          <p:cNvPr id="8" name="Google Shape;392;p34">
            <a:extLst>
              <a:ext uri="{FF2B5EF4-FFF2-40B4-BE49-F238E27FC236}">
                <a16:creationId xmlns:a16="http://schemas.microsoft.com/office/drawing/2014/main" id="{41E1689C-9A69-1648-917B-43D0736E4DBD}"/>
              </a:ext>
            </a:extLst>
          </p:cNvPr>
          <p:cNvSpPr txBox="1">
            <a:spLocks/>
          </p:cNvSpPr>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Abel"/>
              <a:buNone/>
              <a:defRPr sz="3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9pPr>
          </a:lstStyle>
          <a:p>
            <a:r>
              <a:rPr lang="en-GB" b="1" dirty="0">
                <a:solidFill>
                  <a:schemeClr val="accent6">
                    <a:lumMod val="50000"/>
                  </a:schemeClr>
                </a:solidFill>
              </a:rPr>
              <a:t>Choosing The Model</a:t>
            </a:r>
          </a:p>
        </p:txBody>
      </p:sp>
      <p:pic>
        <p:nvPicPr>
          <p:cNvPr id="11" name="Picture 10" descr="Shape&#10;&#10;Description automatically generated with medium confidence">
            <a:extLst>
              <a:ext uri="{FF2B5EF4-FFF2-40B4-BE49-F238E27FC236}">
                <a16:creationId xmlns:a16="http://schemas.microsoft.com/office/drawing/2014/main" id="{737B511B-DC17-FB4D-88D7-DEB51B90C49E}"/>
              </a:ext>
            </a:extLst>
          </p:cNvPr>
          <p:cNvPicPr>
            <a:picLocks noChangeAspect="1"/>
          </p:cNvPicPr>
          <p:nvPr/>
        </p:nvPicPr>
        <p:blipFill rotWithShape="1">
          <a:blip r:embed="rId3"/>
          <a:srcRect l="9237" t="20337" r="64895" b="19657"/>
          <a:stretch/>
        </p:blipFill>
        <p:spPr>
          <a:xfrm>
            <a:off x="0" y="1479725"/>
            <a:ext cx="2311121" cy="2253728"/>
          </a:xfrm>
          <a:prstGeom prst="rect">
            <a:avLst/>
          </a:prstGeom>
          <a:effectLst>
            <a:outerShdw blurRad="50800" dist="38100" dir="8100000" algn="tr" rotWithShape="0">
              <a:prstClr val="black">
                <a:alpha val="40000"/>
              </a:prstClr>
            </a:outerShdw>
          </a:effectLst>
        </p:spPr>
      </p:pic>
      <p:pic>
        <p:nvPicPr>
          <p:cNvPr id="13" name="Picture 12" descr="Shape&#10;&#10;Description automatically generated with medium confidence">
            <a:extLst>
              <a:ext uri="{FF2B5EF4-FFF2-40B4-BE49-F238E27FC236}">
                <a16:creationId xmlns:a16="http://schemas.microsoft.com/office/drawing/2014/main" id="{1543CEE8-3FF3-AA4A-AABB-3271597CDBE4}"/>
              </a:ext>
            </a:extLst>
          </p:cNvPr>
          <p:cNvPicPr>
            <a:picLocks noChangeAspect="1"/>
          </p:cNvPicPr>
          <p:nvPr/>
        </p:nvPicPr>
        <p:blipFill rotWithShape="1">
          <a:blip r:embed="rId3"/>
          <a:srcRect l="37367" t="36791" r="14868" b="37537"/>
          <a:stretch/>
        </p:blipFill>
        <p:spPr>
          <a:xfrm>
            <a:off x="1858945" y="3036992"/>
            <a:ext cx="2616247" cy="59110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11" name="Rectangle 10">
            <a:extLst>
              <a:ext uri="{FF2B5EF4-FFF2-40B4-BE49-F238E27FC236}">
                <a16:creationId xmlns:a16="http://schemas.microsoft.com/office/drawing/2014/main" id="{F26A025E-CB69-8A4C-83E9-688C8C73FAC0}"/>
              </a:ext>
            </a:extLst>
          </p:cNvPr>
          <p:cNvSpPr/>
          <p:nvPr/>
        </p:nvSpPr>
        <p:spPr>
          <a:xfrm>
            <a:off x="4572000" y="1256876"/>
            <a:ext cx="4572000" cy="2629748"/>
          </a:xfrm>
          <a:prstGeom prst="rect">
            <a:avLst/>
          </a:prstGeom>
          <a:solidFill>
            <a:schemeClr val="bg1"/>
          </a:solidFill>
          <a:ln w="28575">
            <a:gradFill flip="none" rotWithShape="1">
              <a:gsLst>
                <a:gs pos="0">
                  <a:schemeClr val="accent4"/>
                </a:gs>
                <a:gs pos="32000">
                  <a:schemeClr val="accent5"/>
                </a:gs>
                <a:gs pos="64000">
                  <a:schemeClr val="accent6"/>
                </a:gs>
                <a:gs pos="99000">
                  <a:schemeClr val="accent6">
                    <a:lumMod val="5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7"/>
          <p:cNvSpPr txBox="1">
            <a:spLocks noGrp="1"/>
          </p:cNvSpPr>
          <p:nvPr>
            <p:ph type="subTitle" idx="1"/>
          </p:nvPr>
        </p:nvSpPr>
        <p:spPr>
          <a:xfrm>
            <a:off x="102419" y="1545337"/>
            <a:ext cx="4491613" cy="2067595"/>
          </a:xfrm>
          <a:prstGeom prst="rect">
            <a:avLst/>
          </a:prstGeom>
        </p:spPr>
        <p:txBody>
          <a:bodyPr spcFirstLastPara="1" wrap="square" lIns="91425" tIns="91425" rIns="91425" bIns="91425" anchor="t" anchorCtr="0">
            <a:noAutofit/>
          </a:bodyPr>
          <a:lstStyle/>
          <a:p>
            <a:pPr marL="0" lvl="0" indent="0" algn="l"/>
            <a:r>
              <a:rPr lang="en-GB" dirty="0"/>
              <a:t>In model tuning, we use </a:t>
            </a:r>
            <a:r>
              <a:rPr lang="en-GB" b="1" dirty="0" err="1"/>
              <a:t>Hyperopt</a:t>
            </a:r>
            <a:r>
              <a:rPr lang="en-GB" b="1" dirty="0"/>
              <a:t> </a:t>
            </a:r>
            <a:r>
              <a:rPr lang="en-GB" dirty="0"/>
              <a:t>library, an open source hyperparameter optimization framework to </a:t>
            </a:r>
            <a:r>
              <a:rPr lang="en-GB" b="1" dirty="0"/>
              <a:t>automate hyperparameter search</a:t>
            </a:r>
            <a:r>
              <a:rPr lang="en-GB" dirty="0"/>
              <a:t>. </a:t>
            </a:r>
          </a:p>
          <a:p>
            <a:pPr marL="0" lvl="0" indent="0" algn="l"/>
            <a:endParaRPr lang="en-GB" dirty="0"/>
          </a:p>
          <a:p>
            <a:pPr marL="0" lvl="0" indent="0" algn="l"/>
            <a:r>
              <a:rPr lang="en-GB" dirty="0"/>
              <a:t>It efficiently search large spaces and prune unpromising trials for faster results.</a:t>
            </a:r>
          </a:p>
        </p:txBody>
      </p:sp>
      <p:sp>
        <p:nvSpPr>
          <p:cNvPr id="8" name="Google Shape;577;p44">
            <a:extLst>
              <a:ext uri="{FF2B5EF4-FFF2-40B4-BE49-F238E27FC236}">
                <a16:creationId xmlns:a16="http://schemas.microsoft.com/office/drawing/2014/main" id="{4AB40B29-084C-2D45-A9A2-C1416B0CECE1}"/>
              </a:ext>
            </a:extLst>
          </p:cNvPr>
          <p:cNvSpPr txBox="1">
            <a:spLocks/>
          </p:cNvSpPr>
          <p:nvPr/>
        </p:nvSpPr>
        <p:spPr>
          <a:xfrm>
            <a:off x="1996975" y="53950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500"/>
              <a:buFont typeface="Abel"/>
              <a:buNone/>
              <a:defRPr sz="30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500"/>
              <a:buFont typeface="Abel"/>
              <a:buNone/>
              <a:defRPr sz="3500" b="0" i="0" u="none" strike="noStrike" cap="none">
                <a:solidFill>
                  <a:schemeClr val="accent5"/>
                </a:solidFill>
                <a:latin typeface="Abel"/>
                <a:ea typeface="Abel"/>
                <a:cs typeface="Abel"/>
                <a:sym typeface="Abel"/>
              </a:defRPr>
            </a:lvl9pPr>
          </a:lstStyle>
          <a:p>
            <a:r>
              <a:rPr lang="en-GB" b="1">
                <a:solidFill>
                  <a:schemeClr val="accent6">
                    <a:lumMod val="50000"/>
                  </a:schemeClr>
                </a:solidFill>
              </a:rPr>
              <a:t>Tuning The Model</a:t>
            </a:r>
            <a:endParaRPr lang="en-GB" b="1" dirty="0">
              <a:solidFill>
                <a:schemeClr val="accent6">
                  <a:lumMod val="50000"/>
                </a:schemeClr>
              </a:solidFill>
            </a:endParaRPr>
          </a:p>
        </p:txBody>
      </p:sp>
      <p:pic>
        <p:nvPicPr>
          <p:cNvPr id="14" name="Picture 13">
            <a:extLst>
              <a:ext uri="{FF2B5EF4-FFF2-40B4-BE49-F238E27FC236}">
                <a16:creationId xmlns:a16="http://schemas.microsoft.com/office/drawing/2014/main" id="{56655BC0-A2D8-7847-AFA8-20CB7D426F59}"/>
              </a:ext>
            </a:extLst>
          </p:cNvPr>
          <p:cNvPicPr>
            <a:picLocks noChangeAspect="1"/>
          </p:cNvPicPr>
          <p:nvPr/>
        </p:nvPicPr>
        <p:blipFill rotWithShape="1">
          <a:blip r:embed="rId3"/>
          <a:srcRect b="3726"/>
          <a:stretch/>
        </p:blipFill>
        <p:spPr>
          <a:xfrm>
            <a:off x="5947680" y="1335366"/>
            <a:ext cx="2121146" cy="247268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20" name="Google Shape;577;p44">
            <a:extLst>
              <a:ext uri="{FF2B5EF4-FFF2-40B4-BE49-F238E27FC236}">
                <a16:creationId xmlns:a16="http://schemas.microsoft.com/office/drawing/2014/main" id="{8926BC80-0F07-4728-8FF3-662E276F216F}"/>
              </a:ext>
            </a:extLst>
          </p:cNvPr>
          <p:cNvSpPr txBox="1">
            <a:spLocks noGrp="1"/>
          </p:cNvSpPr>
          <p:nvPr>
            <p:ph type="title"/>
          </p:nvPr>
        </p:nvSpPr>
        <p:spPr>
          <a:xfrm>
            <a:off x="1996975" y="817293"/>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Tuning Result</a:t>
            </a:r>
            <a:endParaRPr sz="2800" dirty="0"/>
          </a:p>
        </p:txBody>
      </p:sp>
      <p:pic>
        <p:nvPicPr>
          <p:cNvPr id="15" name="Picture 14" descr="Table&#10;&#10;Description automatically generated">
            <a:extLst>
              <a:ext uri="{FF2B5EF4-FFF2-40B4-BE49-F238E27FC236}">
                <a16:creationId xmlns:a16="http://schemas.microsoft.com/office/drawing/2014/main" id="{0F640206-B240-4DF4-9E0E-B0F6B9E5CDE3}"/>
              </a:ext>
            </a:extLst>
          </p:cNvPr>
          <p:cNvPicPr>
            <a:picLocks noChangeAspect="1"/>
          </p:cNvPicPr>
          <p:nvPr/>
        </p:nvPicPr>
        <p:blipFill>
          <a:blip r:embed="rId3"/>
          <a:stretch>
            <a:fillRect/>
          </a:stretch>
        </p:blipFill>
        <p:spPr>
          <a:xfrm>
            <a:off x="1574691" y="1361715"/>
            <a:ext cx="5994618" cy="2964492"/>
          </a:xfrm>
          <a:prstGeom prst="rect">
            <a:avLst/>
          </a:prstGeom>
        </p:spPr>
      </p:pic>
    </p:spTree>
    <p:extLst>
      <p:ext uri="{BB962C8B-B14F-4D97-AF65-F5344CB8AC3E}">
        <p14:creationId xmlns:p14="http://schemas.microsoft.com/office/powerpoint/2010/main" val="2576103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title"/>
          </p:nvPr>
        </p:nvSpPr>
        <p:spPr>
          <a:xfrm>
            <a:off x="872576" y="2356050"/>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 Error Plot</a:t>
            </a:r>
            <a:endParaRPr dirty="0"/>
          </a:p>
        </p:txBody>
      </p:sp>
      <p:pic>
        <p:nvPicPr>
          <p:cNvPr id="3" name="Picture 2" descr="Chart, scatter chart&#10;&#10;Description automatically generated">
            <a:extLst>
              <a:ext uri="{FF2B5EF4-FFF2-40B4-BE49-F238E27FC236}">
                <a16:creationId xmlns:a16="http://schemas.microsoft.com/office/drawing/2014/main" id="{F750BF48-1CDD-477F-923E-99880465E2A8}"/>
              </a:ext>
            </a:extLst>
          </p:cNvPr>
          <p:cNvPicPr>
            <a:picLocks noChangeAspect="1"/>
          </p:cNvPicPr>
          <p:nvPr/>
        </p:nvPicPr>
        <p:blipFill>
          <a:blip r:embed="rId3"/>
          <a:stretch>
            <a:fillRect/>
          </a:stretch>
        </p:blipFill>
        <p:spPr>
          <a:xfrm>
            <a:off x="4758446" y="495508"/>
            <a:ext cx="4261964" cy="4167253"/>
          </a:xfrm>
          <a:prstGeom prst="rect">
            <a:avLst/>
          </a:prstGeom>
        </p:spPr>
      </p:pic>
    </p:spTree>
    <p:extLst>
      <p:ext uri="{BB962C8B-B14F-4D97-AF65-F5344CB8AC3E}">
        <p14:creationId xmlns:p14="http://schemas.microsoft.com/office/powerpoint/2010/main" val="2572198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6"/>
          <p:cNvSpPr txBox="1">
            <a:spLocks noGrp="1"/>
          </p:cNvSpPr>
          <p:nvPr>
            <p:ph type="title"/>
          </p:nvPr>
        </p:nvSpPr>
        <p:spPr>
          <a:xfrm>
            <a:off x="5439725" y="2356007"/>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Learning Curve</a:t>
            </a:r>
            <a:endParaRPr dirty="0"/>
          </a:p>
        </p:txBody>
      </p:sp>
      <p:pic>
        <p:nvPicPr>
          <p:cNvPr id="5" name="Picture 4" descr="Chart&#10;&#10;Description automatically generated">
            <a:extLst>
              <a:ext uri="{FF2B5EF4-FFF2-40B4-BE49-F238E27FC236}">
                <a16:creationId xmlns:a16="http://schemas.microsoft.com/office/drawing/2014/main" id="{3138703C-B295-49E4-B9BB-C0886829E500}"/>
              </a:ext>
            </a:extLst>
          </p:cNvPr>
          <p:cNvPicPr>
            <a:picLocks noChangeAspect="1"/>
          </p:cNvPicPr>
          <p:nvPr/>
        </p:nvPicPr>
        <p:blipFill>
          <a:blip r:embed="rId3"/>
          <a:stretch>
            <a:fillRect/>
          </a:stretch>
        </p:blipFill>
        <p:spPr>
          <a:xfrm>
            <a:off x="115704" y="1085073"/>
            <a:ext cx="4249002" cy="2973353"/>
          </a:xfrm>
          <a:prstGeom prst="rect">
            <a:avLst/>
          </a:prstGeom>
        </p:spPr>
      </p:pic>
    </p:spTree>
    <p:extLst>
      <p:ext uri="{BB962C8B-B14F-4D97-AF65-F5344CB8AC3E}">
        <p14:creationId xmlns:p14="http://schemas.microsoft.com/office/powerpoint/2010/main" val="114601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969506" y="2571750"/>
            <a:ext cx="5204934"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a:t>
            </a:r>
            <a:br>
              <a:rPr lang="en" b="1" dirty="0">
                <a:solidFill>
                  <a:schemeClr val="accent6">
                    <a:lumMod val="50000"/>
                  </a:schemeClr>
                </a:solidFill>
              </a:rPr>
            </a:br>
            <a:r>
              <a:rPr lang="en" b="1" dirty="0">
                <a:solidFill>
                  <a:schemeClr val="accent6">
                    <a:lumMod val="50000"/>
                  </a:schemeClr>
                </a:solidFill>
              </a:rPr>
              <a:t>Background</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1</a:t>
            </a:r>
            <a:endParaRPr dirty="0">
              <a:solidFill>
                <a:schemeClr val="accent6">
                  <a:lumMod val="50000"/>
                </a:schemeClr>
              </a:solidFill>
            </a:endParaRPr>
          </a:p>
        </p:txBody>
      </p:sp>
    </p:spTree>
    <p:extLst>
      <p:ext uri="{BB962C8B-B14F-4D97-AF65-F5344CB8AC3E}">
        <p14:creationId xmlns:p14="http://schemas.microsoft.com/office/powerpoint/2010/main" val="2851874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2"/>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Chart, line chart&#10;&#10;Description automatically generated">
            <a:extLst>
              <a:ext uri="{FF2B5EF4-FFF2-40B4-BE49-F238E27FC236}">
                <a16:creationId xmlns:a16="http://schemas.microsoft.com/office/drawing/2014/main" id="{606EFC76-2939-42BF-B7E8-DF7C9DC35430}"/>
              </a:ext>
            </a:extLst>
          </p:cNvPr>
          <p:cNvPicPr>
            <a:picLocks noChangeAspect="1"/>
          </p:cNvPicPr>
          <p:nvPr/>
        </p:nvPicPr>
        <p:blipFill>
          <a:blip r:embed="rId3"/>
          <a:stretch>
            <a:fillRect/>
          </a:stretch>
        </p:blipFill>
        <p:spPr>
          <a:xfrm>
            <a:off x="4079631" y="995847"/>
            <a:ext cx="4911406" cy="3378273"/>
          </a:xfrm>
          <a:prstGeom prst="rect">
            <a:avLst/>
          </a:prstGeom>
        </p:spPr>
      </p:pic>
      <p:grpSp>
        <p:nvGrpSpPr>
          <p:cNvPr id="5" name="Google Shape;404;p36"/>
          <p:cNvGrpSpPr/>
          <p:nvPr/>
        </p:nvGrpSpPr>
        <p:grpSpPr>
          <a:xfrm>
            <a:off x="-742059" y="1242114"/>
            <a:ext cx="4821690" cy="2659280"/>
            <a:chOff x="1248486" y="738825"/>
            <a:chExt cx="6646939" cy="3665950"/>
          </a:xfrm>
        </p:grpSpPr>
        <p:sp>
          <p:nvSpPr>
            <p:cNvPr id="6"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09;p36"/>
          <p:cNvSpPr txBox="1">
            <a:spLocks/>
          </p:cNvSpPr>
          <p:nvPr/>
        </p:nvSpPr>
        <p:spPr>
          <a:xfrm>
            <a:off x="385724" y="2356007"/>
            <a:ext cx="2846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t>Validation Curve</a:t>
            </a:r>
          </a:p>
        </p:txBody>
      </p:sp>
    </p:spTree>
    <p:extLst>
      <p:ext uri="{BB962C8B-B14F-4D97-AF65-F5344CB8AC3E}">
        <p14:creationId xmlns:p14="http://schemas.microsoft.com/office/powerpoint/2010/main" val="4489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0B78A09A-3BF8-4D53-9315-6DDE95813FD9}"/>
              </a:ext>
            </a:extLst>
          </p:cNvPr>
          <p:cNvPicPr>
            <a:picLocks noChangeAspect="1"/>
          </p:cNvPicPr>
          <p:nvPr/>
        </p:nvPicPr>
        <p:blipFill>
          <a:blip r:embed="rId3"/>
          <a:stretch>
            <a:fillRect/>
          </a:stretch>
        </p:blipFill>
        <p:spPr>
          <a:xfrm>
            <a:off x="177232" y="382772"/>
            <a:ext cx="5283729" cy="4664716"/>
          </a:xfrm>
          <a:prstGeom prst="rect">
            <a:avLst/>
          </a:prstGeom>
        </p:spPr>
      </p:pic>
      <p:grpSp>
        <p:nvGrpSpPr>
          <p:cNvPr id="4" name="Google Shape;404;p36"/>
          <p:cNvGrpSpPr/>
          <p:nvPr/>
        </p:nvGrpSpPr>
        <p:grpSpPr>
          <a:xfrm>
            <a:off x="5460961" y="1103891"/>
            <a:ext cx="4821690" cy="2659280"/>
            <a:chOff x="1248486" y="738825"/>
            <a:chExt cx="6646939" cy="3665950"/>
          </a:xfrm>
        </p:grpSpPr>
        <p:sp>
          <p:nvSpPr>
            <p:cNvPr id="6"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09;p36"/>
          <p:cNvSpPr txBox="1">
            <a:spLocks/>
          </p:cNvSpPr>
          <p:nvPr/>
        </p:nvSpPr>
        <p:spPr>
          <a:xfrm>
            <a:off x="5908260" y="2217784"/>
            <a:ext cx="2846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t>Feature </a:t>
            </a:r>
          </a:p>
          <a:p>
            <a:r>
              <a:rPr lang="en-US" dirty="0"/>
              <a:t>Importance</a:t>
            </a:r>
          </a:p>
        </p:txBody>
      </p:sp>
    </p:spTree>
    <p:extLst>
      <p:ext uri="{BB962C8B-B14F-4D97-AF65-F5344CB8AC3E}">
        <p14:creationId xmlns:p14="http://schemas.microsoft.com/office/powerpoint/2010/main" val="67483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5100459" y="1914144"/>
            <a:ext cx="3294600" cy="18893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accent6">
                    <a:lumMod val="50000"/>
                  </a:schemeClr>
                </a:solidFill>
              </a:rPr>
              <a:t>During prediction, we will use prediction interval. Prediction interval is a quantification of the uncertainty on a prediction which provides a probabilistic upper and lower bounds on the estimate of an outcome variable.</a:t>
            </a:r>
            <a:endParaRPr sz="16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Predictions on Unseen Data</a:t>
            </a:r>
            <a:endParaRPr b="1" dirty="0">
              <a:solidFill>
                <a:schemeClr val="accent6">
                  <a:lumMod val="50000"/>
                </a:schemeClr>
              </a:solidFill>
            </a:endParaRPr>
          </a:p>
        </p:txBody>
      </p:sp>
      <p:pic>
        <p:nvPicPr>
          <p:cNvPr id="393" name="Google Shape;393;p34"/>
          <p:cNvPicPr preferRelativeResize="0"/>
          <p:nvPr/>
        </p:nvPicPr>
        <p:blipFill>
          <a:blip r:embed="rId3"/>
          <a:srcRect l="3923" r="3923"/>
          <a:stretch/>
        </p:blipFill>
        <p:spPr>
          <a:xfrm>
            <a:off x="629584" y="1180815"/>
            <a:ext cx="3540079" cy="3423185"/>
          </a:xfrm>
          <a:prstGeom prst="rect">
            <a:avLst/>
          </a:prstGeom>
          <a:noFill/>
          <a:ln>
            <a:noFill/>
          </a:ln>
        </p:spPr>
      </p:pic>
    </p:spTree>
    <p:extLst>
      <p:ext uri="{BB962C8B-B14F-4D97-AF65-F5344CB8AC3E}">
        <p14:creationId xmlns:p14="http://schemas.microsoft.com/office/powerpoint/2010/main" val="45359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4034108" y="2756483"/>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6">
                    <a:lumMod val="50000"/>
                  </a:schemeClr>
                </a:solidFill>
              </a:rPr>
              <a:t>Tuned Model Result</a:t>
            </a:r>
            <a:endParaRPr sz="2400" b="1" dirty="0">
              <a:solidFill>
                <a:schemeClr val="accent6">
                  <a:lumMod val="50000"/>
                </a:schemeClr>
              </a:solidFill>
            </a:endParaRPr>
          </a:p>
        </p:txBody>
      </p:sp>
      <p:sp>
        <p:nvSpPr>
          <p:cNvPr id="30" name="Google Shape;371;p33">
            <a:extLst>
              <a:ext uri="{FF2B5EF4-FFF2-40B4-BE49-F238E27FC236}">
                <a16:creationId xmlns:a16="http://schemas.microsoft.com/office/drawing/2014/main" id="{5F4563B4-B200-4C6D-944B-604FC9D7AAD2}"/>
              </a:ext>
            </a:extLst>
          </p:cNvPr>
          <p:cNvSpPr txBox="1">
            <a:spLocks/>
          </p:cNvSpPr>
          <p:nvPr/>
        </p:nvSpPr>
        <p:spPr>
          <a:xfrm>
            <a:off x="145061" y="712149"/>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sz="2400" b="1" dirty="0">
                <a:solidFill>
                  <a:schemeClr val="accent6">
                    <a:lumMod val="50000"/>
                  </a:schemeClr>
                </a:solidFill>
              </a:rPr>
              <a:t>Baseline Model</a:t>
            </a:r>
          </a:p>
        </p:txBody>
      </p:sp>
      <p:pic>
        <p:nvPicPr>
          <p:cNvPr id="15" name="Picture 14" descr="Text, letter&#10;&#10;Description automatically generated">
            <a:extLst>
              <a:ext uri="{FF2B5EF4-FFF2-40B4-BE49-F238E27FC236}">
                <a16:creationId xmlns:a16="http://schemas.microsoft.com/office/drawing/2014/main" id="{8B3A1AF3-2926-42E7-88C4-6E3BA8D9CBFF}"/>
              </a:ext>
            </a:extLst>
          </p:cNvPr>
          <p:cNvPicPr>
            <a:picLocks noChangeAspect="1"/>
          </p:cNvPicPr>
          <p:nvPr/>
        </p:nvPicPr>
        <p:blipFill>
          <a:blip r:embed="rId3"/>
          <a:stretch>
            <a:fillRect/>
          </a:stretch>
        </p:blipFill>
        <p:spPr>
          <a:xfrm>
            <a:off x="399133" y="1264597"/>
            <a:ext cx="4641957" cy="810006"/>
          </a:xfrm>
          <a:prstGeom prst="rect">
            <a:avLst/>
          </a:prstGeom>
        </p:spPr>
      </p:pic>
      <p:pic>
        <p:nvPicPr>
          <p:cNvPr id="17" name="Picture 16" descr="Text, letter&#10;&#10;Description automatically generated">
            <a:extLst>
              <a:ext uri="{FF2B5EF4-FFF2-40B4-BE49-F238E27FC236}">
                <a16:creationId xmlns:a16="http://schemas.microsoft.com/office/drawing/2014/main" id="{1BFBBCCF-A85A-4B65-9968-0B492F47114A}"/>
              </a:ext>
            </a:extLst>
          </p:cNvPr>
          <p:cNvPicPr>
            <a:picLocks noChangeAspect="1"/>
          </p:cNvPicPr>
          <p:nvPr/>
        </p:nvPicPr>
        <p:blipFill>
          <a:blip r:embed="rId4"/>
          <a:stretch>
            <a:fillRect/>
          </a:stretch>
        </p:blipFill>
        <p:spPr>
          <a:xfrm>
            <a:off x="4423183" y="3282534"/>
            <a:ext cx="4371950" cy="81000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Deployment</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4</a:t>
            </a:r>
            <a:endParaRPr b="1" dirty="0">
              <a:solidFill>
                <a:schemeClr val="accent6">
                  <a:lumMod val="50000"/>
                </a:schemeClr>
              </a:solidFill>
            </a:endParaRPr>
          </a:p>
        </p:txBody>
      </p:sp>
    </p:spTree>
    <p:extLst>
      <p:ext uri="{BB962C8B-B14F-4D97-AF65-F5344CB8AC3E}">
        <p14:creationId xmlns:p14="http://schemas.microsoft.com/office/powerpoint/2010/main" val="96060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3671D8C9-12D1-41F9-AEEC-21D2AC56FBB5}"/>
              </a:ext>
            </a:extLst>
          </p:cNvPr>
          <p:cNvPicPr>
            <a:picLocks noChangeAspect="1"/>
          </p:cNvPicPr>
          <p:nvPr/>
        </p:nvPicPr>
        <p:blipFill rotWithShape="1">
          <a:blip r:embed="rId2">
            <a:clrChange>
              <a:clrFrom>
                <a:srgbClr val="FFFFFF"/>
              </a:clrFrom>
              <a:clrTo>
                <a:srgbClr val="FFFFFF">
                  <a:alpha val="0"/>
                </a:srgbClr>
              </a:clrTo>
            </a:clrChange>
          </a:blip>
          <a:srcRect l="997" t="20598" r="2142" b="3347"/>
          <a:stretch/>
        </p:blipFill>
        <p:spPr>
          <a:xfrm>
            <a:off x="318052" y="1078029"/>
            <a:ext cx="8408506" cy="3613242"/>
          </a:xfrm>
          <a:prstGeom prst="rect">
            <a:avLst/>
          </a:prstGeom>
        </p:spPr>
      </p:pic>
      <p:sp>
        <p:nvSpPr>
          <p:cNvPr id="3" name="Google Shape;595;p45">
            <a:extLst>
              <a:ext uri="{FF2B5EF4-FFF2-40B4-BE49-F238E27FC236}">
                <a16:creationId xmlns:a16="http://schemas.microsoft.com/office/drawing/2014/main" id="{6626E8FB-585A-2249-9117-CBE0042B0AD8}"/>
              </a:ext>
            </a:extLst>
          </p:cNvPr>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accent6">
                    <a:lumMod val="50000"/>
                  </a:schemeClr>
                </a:solidFill>
              </a:rPr>
              <a:t>Deployment Workflow</a:t>
            </a:r>
            <a:endParaRPr sz="2800" b="1" dirty="0">
              <a:solidFill>
                <a:schemeClr val="accent6">
                  <a:lumMod val="50000"/>
                </a:schemeClr>
              </a:solidFill>
            </a:endParaRPr>
          </a:p>
        </p:txBody>
      </p:sp>
    </p:spTree>
    <p:extLst>
      <p:ext uri="{BB962C8B-B14F-4D97-AF65-F5344CB8AC3E}">
        <p14:creationId xmlns:p14="http://schemas.microsoft.com/office/powerpoint/2010/main" val="2158627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45"/>
          <p:cNvPicPr preferRelativeResize="0"/>
          <p:nvPr/>
        </p:nvPicPr>
        <p:blipFill>
          <a:blip r:embed="rId3"/>
          <a:srcRect l="17807" r="17807"/>
          <a:stretch/>
        </p:blipFill>
        <p:spPr>
          <a:xfrm>
            <a:off x="4988567" y="1702126"/>
            <a:ext cx="2524753" cy="1498274"/>
          </a:xfrm>
          <a:prstGeom prst="rect">
            <a:avLst/>
          </a:prstGeom>
          <a:noFill/>
          <a:ln>
            <a:noFill/>
          </a:ln>
        </p:spPr>
      </p:pic>
      <p:sp>
        <p:nvSpPr>
          <p:cNvPr id="595" name="Google Shape;595;p4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Deployment Page</a:t>
            </a:r>
            <a:endParaRPr b="1" dirty="0">
              <a:solidFill>
                <a:schemeClr val="accent6">
                  <a:lumMod val="50000"/>
                </a:schemeClr>
              </a:solidFill>
            </a:endParaRPr>
          </a:p>
        </p:txBody>
      </p:sp>
      <p:sp>
        <p:nvSpPr>
          <p:cNvPr id="604" name="Google Shape;604;p45"/>
          <p:cNvSpPr txBox="1">
            <a:spLocks noGrp="1"/>
          </p:cNvSpPr>
          <p:nvPr>
            <p:ph type="subTitle" idx="1"/>
          </p:nvPr>
        </p:nvSpPr>
        <p:spPr>
          <a:xfrm>
            <a:off x="636752" y="1353148"/>
            <a:ext cx="3722315" cy="28528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6">
                    <a:lumMod val="50000"/>
                  </a:schemeClr>
                </a:solidFill>
              </a:rPr>
              <a:t>We deployed the model to a webpage</a:t>
            </a:r>
          </a:p>
          <a:p>
            <a:pPr marL="0" lvl="0" indent="0" algn="l" rtl="0">
              <a:spcBef>
                <a:spcPts val="0"/>
              </a:spcBef>
              <a:spcAft>
                <a:spcPts val="0"/>
              </a:spcAft>
              <a:buNone/>
            </a:pPr>
            <a:endParaRPr lang="en" sz="1800" dirty="0">
              <a:solidFill>
                <a:schemeClr val="accent6">
                  <a:lumMod val="50000"/>
                </a:schemeClr>
              </a:solidFill>
            </a:endParaRPr>
          </a:p>
          <a:p>
            <a:pPr marL="0" lvl="0" indent="0" algn="l" rtl="0">
              <a:spcBef>
                <a:spcPts val="0"/>
              </a:spcBef>
              <a:spcAft>
                <a:spcPts val="0"/>
              </a:spcAft>
              <a:buNone/>
            </a:pPr>
            <a:endParaRPr lang="en" sz="1800" dirty="0">
              <a:solidFill>
                <a:schemeClr val="accent6">
                  <a:lumMod val="50000"/>
                </a:schemeClr>
              </a:solidFill>
            </a:endParaRPr>
          </a:p>
          <a:p>
            <a:pPr marL="0" lvl="0" indent="0" algn="l" rtl="0">
              <a:spcBef>
                <a:spcPts val="0"/>
              </a:spcBef>
              <a:spcAft>
                <a:spcPts val="0"/>
              </a:spcAft>
              <a:buNone/>
            </a:pPr>
            <a:r>
              <a:rPr lang="en-US" sz="1800" dirty="0">
                <a:solidFill>
                  <a:schemeClr val="accent6">
                    <a:lumMod val="50000"/>
                  </a:schemeClr>
                </a:solidFill>
              </a:rPr>
              <a:t>V</a:t>
            </a:r>
            <a:r>
              <a:rPr lang="en" sz="1800" dirty="0">
                <a:solidFill>
                  <a:schemeClr val="accent6">
                    <a:lumMod val="50000"/>
                  </a:schemeClr>
                </a:solidFill>
              </a:rPr>
              <a:t>isit us: </a:t>
            </a:r>
            <a:r>
              <a:rPr lang="en-US" sz="1800" dirty="0">
                <a:solidFill>
                  <a:schemeClr val="accent5"/>
                </a:solidFill>
                <a:hlinkClick r:id="rId4">
                  <a:extLst>
                    <a:ext uri="{A12FA001-AC4F-418D-AE19-62706E023703}">
                      <ahyp:hlinkClr xmlns:ahyp="http://schemas.microsoft.com/office/drawing/2018/hyperlinkcolor" val="tx"/>
                    </a:ext>
                  </a:extLst>
                </a:hlinkClick>
              </a:rPr>
              <a:t>https://dc-residential-properties.herokuapp.com/</a:t>
            </a:r>
            <a:endParaRPr sz="1800" dirty="0">
              <a:solidFill>
                <a:schemeClr val="accent5"/>
              </a:solidFill>
            </a:endParaRPr>
          </a:p>
        </p:txBody>
      </p:sp>
      <p:grpSp>
        <p:nvGrpSpPr>
          <p:cNvPr id="19" name="Google Shape;9159;p69">
            <a:extLst>
              <a:ext uri="{FF2B5EF4-FFF2-40B4-BE49-F238E27FC236}">
                <a16:creationId xmlns:a16="http://schemas.microsoft.com/office/drawing/2014/main" id="{55EF3AA0-AEFE-4AE0-8C00-AA4FBEFEB0BD}"/>
              </a:ext>
            </a:extLst>
          </p:cNvPr>
          <p:cNvGrpSpPr/>
          <p:nvPr/>
        </p:nvGrpSpPr>
        <p:grpSpPr>
          <a:xfrm>
            <a:off x="4619668" y="1353148"/>
            <a:ext cx="3257292" cy="2972507"/>
            <a:chOff x="1958520" y="2302574"/>
            <a:chExt cx="359213" cy="327807"/>
          </a:xfrm>
          <a:solidFill>
            <a:schemeClr val="accent6">
              <a:lumMod val="60000"/>
              <a:lumOff val="40000"/>
            </a:schemeClr>
          </a:solidFill>
        </p:grpSpPr>
        <p:sp>
          <p:nvSpPr>
            <p:cNvPr id="20" name="Google Shape;9160;p69">
              <a:extLst>
                <a:ext uri="{FF2B5EF4-FFF2-40B4-BE49-F238E27FC236}">
                  <a16:creationId xmlns:a16="http://schemas.microsoft.com/office/drawing/2014/main" id="{97BE7A42-C90C-4D0B-B0DF-F172CF368B49}"/>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61;p69">
              <a:extLst>
                <a:ext uri="{FF2B5EF4-FFF2-40B4-BE49-F238E27FC236}">
                  <a16:creationId xmlns:a16="http://schemas.microsoft.com/office/drawing/2014/main" id="{E1B5FA81-E181-48FC-B4D5-970D150BC8B9}"/>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62;p69">
              <a:extLst>
                <a:ext uri="{FF2B5EF4-FFF2-40B4-BE49-F238E27FC236}">
                  <a16:creationId xmlns:a16="http://schemas.microsoft.com/office/drawing/2014/main" id="{46C7AFD3-A353-490B-AC9D-C18E388BC47E}"/>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7111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5</a:t>
            </a:r>
            <a:endParaRPr b="1" dirty="0">
              <a:solidFill>
                <a:schemeClr val="accent6">
                  <a:lumMod val="50000"/>
                </a:schemeClr>
              </a:solidFill>
            </a:endParaRPr>
          </a:p>
        </p:txBody>
      </p:sp>
    </p:spTree>
    <p:extLst>
      <p:ext uri="{BB962C8B-B14F-4D97-AF65-F5344CB8AC3E}">
        <p14:creationId xmlns:p14="http://schemas.microsoft.com/office/powerpoint/2010/main" val="4084481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84" name="Google Shape;513;p40">
            <a:extLst>
              <a:ext uri="{FF2B5EF4-FFF2-40B4-BE49-F238E27FC236}">
                <a16:creationId xmlns:a16="http://schemas.microsoft.com/office/drawing/2014/main" id="{E07C7C8A-10FC-154A-AABD-FD6092183B21}"/>
              </a:ext>
            </a:extLst>
          </p:cNvPr>
          <p:cNvSpPr/>
          <p:nvPr/>
        </p:nvSpPr>
        <p:spPr>
          <a:xfrm>
            <a:off x="6857451" y="1842827"/>
            <a:ext cx="498752" cy="1477347"/>
          </a:xfrm>
          <a:prstGeom prst="roundRect">
            <a:avLst>
              <a:gd name="adj" fmla="val 16667"/>
            </a:avLst>
          </a:prstGeom>
          <a:noFill/>
          <a:ln>
            <a:solidFill>
              <a:schemeClr val="accent6">
                <a:lumMod val="50000"/>
              </a:schemeClr>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txBox="1">
            <a:spLocks noGrp="1"/>
          </p:cNvSpPr>
          <p:nvPr>
            <p:ph type="title"/>
          </p:nvPr>
        </p:nvSpPr>
        <p:spPr>
          <a:xfrm>
            <a:off x="1996975" y="31814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br>
              <a:rPr lang="en" b="1" dirty="0">
                <a:solidFill>
                  <a:schemeClr val="accent6">
                    <a:lumMod val="50000"/>
                  </a:schemeClr>
                </a:solidFill>
              </a:rPr>
            </a:br>
            <a:r>
              <a:rPr lang="en" sz="2400" dirty="0">
                <a:solidFill>
                  <a:schemeClr val="accent6">
                    <a:lumMod val="50000"/>
                  </a:schemeClr>
                </a:solidFill>
              </a:rPr>
              <a:t>Improvement Results</a:t>
            </a:r>
            <a:endParaRPr dirty="0">
              <a:solidFill>
                <a:schemeClr val="accent6">
                  <a:lumMod val="50000"/>
                </a:schemeClr>
              </a:solidFill>
            </a:endParaRPr>
          </a:p>
        </p:txBody>
      </p:sp>
      <p:sp>
        <p:nvSpPr>
          <p:cNvPr id="555" name="Google Shape;555;p43"/>
          <p:cNvSpPr txBox="1">
            <a:spLocks noGrp="1"/>
          </p:cNvSpPr>
          <p:nvPr>
            <p:ph type="body" idx="1"/>
          </p:nvPr>
        </p:nvSpPr>
        <p:spPr>
          <a:xfrm>
            <a:off x="1684450" y="947456"/>
            <a:ext cx="1147213" cy="43641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500" u="sng" dirty="0">
                <a:solidFill>
                  <a:schemeClr val="accent6">
                    <a:lumMod val="50000"/>
                  </a:schemeClr>
                </a:solidFill>
              </a:rPr>
              <a:t>Seller</a:t>
            </a:r>
          </a:p>
        </p:txBody>
      </p:sp>
      <p:sp>
        <p:nvSpPr>
          <p:cNvPr id="31" name="Google Shape;509;p40">
            <a:extLst>
              <a:ext uri="{FF2B5EF4-FFF2-40B4-BE49-F238E27FC236}">
                <a16:creationId xmlns:a16="http://schemas.microsoft.com/office/drawing/2014/main" id="{D2AD1284-1464-B145-8CB0-1AB6EB891E72}"/>
              </a:ext>
            </a:extLst>
          </p:cNvPr>
          <p:cNvSpPr txBox="1">
            <a:spLocks/>
          </p:cNvSpPr>
          <p:nvPr/>
        </p:nvSpPr>
        <p:spPr>
          <a:xfrm>
            <a:off x="1221918" y="3339408"/>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Before</a:t>
            </a:r>
          </a:p>
        </p:txBody>
      </p:sp>
      <p:sp>
        <p:nvSpPr>
          <p:cNvPr id="34" name="Google Shape;513;p40">
            <a:extLst>
              <a:ext uri="{FF2B5EF4-FFF2-40B4-BE49-F238E27FC236}">
                <a16:creationId xmlns:a16="http://schemas.microsoft.com/office/drawing/2014/main" id="{0AD64508-DA6C-694E-AC1F-1F87B09591F2}"/>
              </a:ext>
            </a:extLst>
          </p:cNvPr>
          <p:cNvSpPr/>
          <p:nvPr/>
        </p:nvSpPr>
        <p:spPr>
          <a:xfrm>
            <a:off x="1484921" y="2439639"/>
            <a:ext cx="498752" cy="880535"/>
          </a:xfrm>
          <a:prstGeom prst="roundRect">
            <a:avLst>
              <a:gd name="adj" fmla="val 16667"/>
            </a:avLst>
          </a:prstGeom>
          <a:solidFill>
            <a:schemeClr val="accent5"/>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p40">
            <a:extLst>
              <a:ext uri="{FF2B5EF4-FFF2-40B4-BE49-F238E27FC236}">
                <a16:creationId xmlns:a16="http://schemas.microsoft.com/office/drawing/2014/main" id="{A26A4AB3-ACB1-CE48-8831-0F4998AC8D98}"/>
              </a:ext>
            </a:extLst>
          </p:cNvPr>
          <p:cNvSpPr/>
          <p:nvPr/>
        </p:nvSpPr>
        <p:spPr>
          <a:xfrm>
            <a:off x="2721516" y="1952898"/>
            <a:ext cx="498752" cy="1367201"/>
          </a:xfrm>
          <a:prstGeom prst="roundRect">
            <a:avLst>
              <a:gd name="adj" fmla="val 16667"/>
            </a:avLst>
          </a:prstGeom>
          <a:solidFill>
            <a:schemeClr val="accent6"/>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5;p43">
            <a:extLst>
              <a:ext uri="{FF2B5EF4-FFF2-40B4-BE49-F238E27FC236}">
                <a16:creationId xmlns:a16="http://schemas.microsoft.com/office/drawing/2014/main" id="{FAB3A862-15C7-5C48-BEEA-D2EF27B4CC68}"/>
              </a:ext>
            </a:extLst>
          </p:cNvPr>
          <p:cNvSpPr txBox="1">
            <a:spLocks/>
          </p:cNvSpPr>
          <p:nvPr/>
        </p:nvSpPr>
        <p:spPr>
          <a:xfrm>
            <a:off x="5918543" y="947456"/>
            <a:ext cx="1147213" cy="436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u="sng" dirty="0">
                <a:solidFill>
                  <a:schemeClr val="accent6">
                    <a:lumMod val="50000"/>
                  </a:schemeClr>
                </a:solidFill>
              </a:rPr>
              <a:t>Buyer</a:t>
            </a:r>
          </a:p>
        </p:txBody>
      </p:sp>
      <p:sp>
        <p:nvSpPr>
          <p:cNvPr id="39" name="Google Shape;509;p40">
            <a:extLst>
              <a:ext uri="{FF2B5EF4-FFF2-40B4-BE49-F238E27FC236}">
                <a16:creationId xmlns:a16="http://schemas.microsoft.com/office/drawing/2014/main" id="{369A8E8D-7DE3-2A43-9051-4A3C538CF899}"/>
              </a:ext>
            </a:extLst>
          </p:cNvPr>
          <p:cNvSpPr txBox="1">
            <a:spLocks/>
          </p:cNvSpPr>
          <p:nvPr/>
        </p:nvSpPr>
        <p:spPr>
          <a:xfrm>
            <a:off x="2570533" y="3775876"/>
            <a:ext cx="800717" cy="2402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Model</a:t>
            </a:r>
          </a:p>
          <a:p>
            <a:pPr marL="0" indent="0" algn="ctr">
              <a:buFont typeface="Montserrat"/>
              <a:buNone/>
            </a:pPr>
            <a:r>
              <a:rPr lang="en" sz="1200" dirty="0">
                <a:solidFill>
                  <a:schemeClr val="accent6">
                    <a:lumMod val="60000"/>
                    <a:lumOff val="40000"/>
                  </a:schemeClr>
                </a:solidFill>
              </a:rPr>
              <a:t>Result</a:t>
            </a:r>
          </a:p>
        </p:txBody>
      </p:sp>
      <p:sp>
        <p:nvSpPr>
          <p:cNvPr id="40" name="Google Shape;509;p40">
            <a:extLst>
              <a:ext uri="{FF2B5EF4-FFF2-40B4-BE49-F238E27FC236}">
                <a16:creationId xmlns:a16="http://schemas.microsoft.com/office/drawing/2014/main" id="{B727C1F9-C203-1A48-A004-876E82B6D1DA}"/>
              </a:ext>
            </a:extLst>
          </p:cNvPr>
          <p:cNvSpPr txBox="1">
            <a:spLocks/>
          </p:cNvSpPr>
          <p:nvPr/>
        </p:nvSpPr>
        <p:spPr>
          <a:xfrm>
            <a:off x="2469468" y="3340652"/>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After</a:t>
            </a:r>
          </a:p>
        </p:txBody>
      </p:sp>
      <p:sp>
        <p:nvSpPr>
          <p:cNvPr id="41" name="Google Shape;509;p40">
            <a:extLst>
              <a:ext uri="{FF2B5EF4-FFF2-40B4-BE49-F238E27FC236}">
                <a16:creationId xmlns:a16="http://schemas.microsoft.com/office/drawing/2014/main" id="{F1FFAA6A-0EB4-874D-83F8-4DD195D7DE19}"/>
              </a:ext>
            </a:extLst>
          </p:cNvPr>
          <p:cNvSpPr txBox="1">
            <a:spLocks/>
          </p:cNvSpPr>
          <p:nvPr/>
        </p:nvSpPr>
        <p:spPr>
          <a:xfrm>
            <a:off x="1024045" y="3755747"/>
            <a:ext cx="1389141" cy="465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Unqualified</a:t>
            </a:r>
          </a:p>
          <a:p>
            <a:pPr marL="0" indent="0" algn="ctr">
              <a:buFont typeface="Montserrat"/>
              <a:buNone/>
            </a:pPr>
            <a:r>
              <a:rPr lang="en" sz="1200" dirty="0">
                <a:solidFill>
                  <a:schemeClr val="accent6">
                    <a:lumMod val="60000"/>
                    <a:lumOff val="40000"/>
                  </a:schemeClr>
                </a:solidFill>
              </a:rPr>
              <a:t>Record</a:t>
            </a:r>
          </a:p>
          <a:p>
            <a:pPr marL="0" indent="0" algn="ctr">
              <a:buFont typeface="Montserrat"/>
              <a:buNone/>
            </a:pPr>
            <a:r>
              <a:rPr lang="en" sz="1000" dirty="0">
                <a:solidFill>
                  <a:schemeClr val="accent6">
                    <a:lumMod val="60000"/>
                    <a:lumOff val="40000"/>
                  </a:schemeClr>
                </a:solidFill>
              </a:rPr>
              <a:t>(ind. 12589)</a:t>
            </a:r>
          </a:p>
        </p:txBody>
      </p:sp>
      <p:cxnSp>
        <p:nvCxnSpPr>
          <p:cNvPr id="3" name="Straight Connector 2">
            <a:extLst>
              <a:ext uri="{FF2B5EF4-FFF2-40B4-BE49-F238E27FC236}">
                <a16:creationId xmlns:a16="http://schemas.microsoft.com/office/drawing/2014/main" id="{D66DBBFB-A346-CD4C-9E44-6A7F64A5AAF9}"/>
              </a:ext>
            </a:extLst>
          </p:cNvPr>
          <p:cNvCxnSpPr>
            <a:cxnSpLocks/>
            <a:stCxn id="34" idx="2"/>
            <a:endCxn id="37" idx="2"/>
          </p:cNvCxnSpPr>
          <p:nvPr/>
        </p:nvCxnSpPr>
        <p:spPr>
          <a:xfrm flipV="1">
            <a:off x="1734297" y="3320099"/>
            <a:ext cx="1236595" cy="7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4" name="Google Shape;509;p40">
            <a:extLst>
              <a:ext uri="{FF2B5EF4-FFF2-40B4-BE49-F238E27FC236}">
                <a16:creationId xmlns:a16="http://schemas.microsoft.com/office/drawing/2014/main" id="{43D2A329-5EEE-C943-A537-B566803E6A8F}"/>
              </a:ext>
            </a:extLst>
          </p:cNvPr>
          <p:cNvSpPr txBox="1">
            <a:spLocks/>
          </p:cNvSpPr>
          <p:nvPr/>
        </p:nvSpPr>
        <p:spPr>
          <a:xfrm>
            <a:off x="1255210" y="2109215"/>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460,000</a:t>
            </a:r>
          </a:p>
        </p:txBody>
      </p:sp>
      <p:sp>
        <p:nvSpPr>
          <p:cNvPr id="45" name="Google Shape;509;p40">
            <a:extLst>
              <a:ext uri="{FF2B5EF4-FFF2-40B4-BE49-F238E27FC236}">
                <a16:creationId xmlns:a16="http://schemas.microsoft.com/office/drawing/2014/main" id="{7D1838EB-C9A8-FB4A-9538-06D5BDC787A7}"/>
              </a:ext>
            </a:extLst>
          </p:cNvPr>
          <p:cNvSpPr txBox="1">
            <a:spLocks/>
          </p:cNvSpPr>
          <p:nvPr/>
        </p:nvSpPr>
        <p:spPr>
          <a:xfrm>
            <a:off x="2497732" y="1579732"/>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526,131</a:t>
            </a:r>
          </a:p>
        </p:txBody>
      </p:sp>
      <p:sp>
        <p:nvSpPr>
          <p:cNvPr id="53" name="Google Shape;509;p40">
            <a:extLst>
              <a:ext uri="{FF2B5EF4-FFF2-40B4-BE49-F238E27FC236}">
                <a16:creationId xmlns:a16="http://schemas.microsoft.com/office/drawing/2014/main" id="{CB062818-90C5-5C41-B927-57EF6A6342A5}"/>
              </a:ext>
            </a:extLst>
          </p:cNvPr>
          <p:cNvSpPr txBox="1">
            <a:spLocks/>
          </p:cNvSpPr>
          <p:nvPr/>
        </p:nvSpPr>
        <p:spPr>
          <a:xfrm>
            <a:off x="2645293" y="2024250"/>
            <a:ext cx="651196"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None/>
            </a:pPr>
            <a:r>
              <a:rPr lang="en" b="1" dirty="0">
                <a:solidFill>
                  <a:schemeClr val="accent6">
                    <a:lumMod val="50000"/>
                  </a:schemeClr>
                </a:solidFill>
              </a:rPr>
              <a:t>⇧14%</a:t>
            </a:r>
          </a:p>
        </p:txBody>
      </p:sp>
      <p:sp>
        <p:nvSpPr>
          <p:cNvPr id="56" name="Google Shape;509;p40">
            <a:extLst>
              <a:ext uri="{FF2B5EF4-FFF2-40B4-BE49-F238E27FC236}">
                <a16:creationId xmlns:a16="http://schemas.microsoft.com/office/drawing/2014/main" id="{3C126BCE-7553-1344-9C15-F8CA38B15B92}"/>
              </a:ext>
            </a:extLst>
          </p:cNvPr>
          <p:cNvSpPr txBox="1">
            <a:spLocks/>
          </p:cNvSpPr>
          <p:nvPr/>
        </p:nvSpPr>
        <p:spPr>
          <a:xfrm rot="16200000">
            <a:off x="212861" y="2354195"/>
            <a:ext cx="1496581"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Price (USD)</a:t>
            </a:r>
          </a:p>
        </p:txBody>
      </p:sp>
      <p:sp>
        <p:nvSpPr>
          <p:cNvPr id="62" name="Google Shape;513;p40">
            <a:extLst>
              <a:ext uri="{FF2B5EF4-FFF2-40B4-BE49-F238E27FC236}">
                <a16:creationId xmlns:a16="http://schemas.microsoft.com/office/drawing/2014/main" id="{70B937CB-FA27-6B47-842A-D0A9EB817D93}"/>
              </a:ext>
            </a:extLst>
          </p:cNvPr>
          <p:cNvSpPr/>
          <p:nvPr/>
        </p:nvSpPr>
        <p:spPr>
          <a:xfrm>
            <a:off x="2721515" y="2439639"/>
            <a:ext cx="498752" cy="880535"/>
          </a:xfrm>
          <a:prstGeom prst="roundRect">
            <a:avLst>
              <a:gd name="adj" fmla="val 16667"/>
            </a:avLst>
          </a:prstGeom>
          <a:noFill/>
          <a:ln>
            <a:solidFill>
              <a:schemeClr val="accent6">
                <a:lumMod val="50000"/>
              </a:schemeClr>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9;p40">
            <a:extLst>
              <a:ext uri="{FF2B5EF4-FFF2-40B4-BE49-F238E27FC236}">
                <a16:creationId xmlns:a16="http://schemas.microsoft.com/office/drawing/2014/main" id="{1741A669-ADDC-974B-B5C1-503E7B5313A0}"/>
              </a:ext>
            </a:extLst>
          </p:cNvPr>
          <p:cNvSpPr txBox="1">
            <a:spLocks/>
          </p:cNvSpPr>
          <p:nvPr/>
        </p:nvSpPr>
        <p:spPr>
          <a:xfrm>
            <a:off x="5362681" y="3339408"/>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Before</a:t>
            </a:r>
          </a:p>
        </p:txBody>
      </p:sp>
      <p:sp>
        <p:nvSpPr>
          <p:cNvPr id="65" name="Google Shape;513;p40">
            <a:extLst>
              <a:ext uri="{FF2B5EF4-FFF2-40B4-BE49-F238E27FC236}">
                <a16:creationId xmlns:a16="http://schemas.microsoft.com/office/drawing/2014/main" id="{36037896-A814-8242-B5F8-9C07A21A8E5B}"/>
              </a:ext>
            </a:extLst>
          </p:cNvPr>
          <p:cNvSpPr/>
          <p:nvPr/>
        </p:nvSpPr>
        <p:spPr>
          <a:xfrm>
            <a:off x="5625684" y="1842827"/>
            <a:ext cx="498752" cy="1477347"/>
          </a:xfrm>
          <a:prstGeom prst="roundRect">
            <a:avLst>
              <a:gd name="adj" fmla="val 16667"/>
            </a:avLst>
          </a:prstGeom>
          <a:solidFill>
            <a:schemeClr val="accent5"/>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6;p40">
            <a:extLst>
              <a:ext uri="{FF2B5EF4-FFF2-40B4-BE49-F238E27FC236}">
                <a16:creationId xmlns:a16="http://schemas.microsoft.com/office/drawing/2014/main" id="{C6DB9B24-190E-1D4D-8CA5-BC553113246C}"/>
              </a:ext>
            </a:extLst>
          </p:cNvPr>
          <p:cNvSpPr/>
          <p:nvPr/>
        </p:nvSpPr>
        <p:spPr>
          <a:xfrm>
            <a:off x="6857451" y="2570817"/>
            <a:ext cx="503580" cy="749282"/>
          </a:xfrm>
          <a:prstGeom prst="roundRect">
            <a:avLst>
              <a:gd name="adj" fmla="val 16667"/>
            </a:avLst>
          </a:prstGeom>
          <a:solidFill>
            <a:schemeClr val="accent6"/>
          </a:solidFill>
          <a:ln>
            <a:solidFill>
              <a:schemeClr val="accent6">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9;p40">
            <a:extLst>
              <a:ext uri="{FF2B5EF4-FFF2-40B4-BE49-F238E27FC236}">
                <a16:creationId xmlns:a16="http://schemas.microsoft.com/office/drawing/2014/main" id="{9A67F35D-4250-214A-B11B-20AEE2C92162}"/>
              </a:ext>
            </a:extLst>
          </p:cNvPr>
          <p:cNvSpPr txBox="1">
            <a:spLocks/>
          </p:cNvSpPr>
          <p:nvPr/>
        </p:nvSpPr>
        <p:spPr>
          <a:xfrm>
            <a:off x="6610231" y="3340652"/>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After</a:t>
            </a:r>
          </a:p>
        </p:txBody>
      </p:sp>
      <p:cxnSp>
        <p:nvCxnSpPr>
          <p:cNvPr id="70" name="Straight Connector 69">
            <a:extLst>
              <a:ext uri="{FF2B5EF4-FFF2-40B4-BE49-F238E27FC236}">
                <a16:creationId xmlns:a16="http://schemas.microsoft.com/office/drawing/2014/main" id="{9542E050-D4BF-0D46-B117-CDA36F130BD2}"/>
              </a:ext>
            </a:extLst>
          </p:cNvPr>
          <p:cNvCxnSpPr>
            <a:cxnSpLocks/>
            <a:stCxn id="65" idx="2"/>
            <a:endCxn id="66" idx="2"/>
          </p:cNvCxnSpPr>
          <p:nvPr/>
        </p:nvCxnSpPr>
        <p:spPr>
          <a:xfrm flipV="1">
            <a:off x="5875060" y="3320099"/>
            <a:ext cx="1234181" cy="7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1" name="Google Shape;509;p40">
            <a:extLst>
              <a:ext uri="{FF2B5EF4-FFF2-40B4-BE49-F238E27FC236}">
                <a16:creationId xmlns:a16="http://schemas.microsoft.com/office/drawing/2014/main" id="{A1F487D4-8F20-E64E-BA6C-EE9D41CDC313}"/>
              </a:ext>
            </a:extLst>
          </p:cNvPr>
          <p:cNvSpPr txBox="1">
            <a:spLocks/>
          </p:cNvSpPr>
          <p:nvPr/>
        </p:nvSpPr>
        <p:spPr>
          <a:xfrm>
            <a:off x="5395973" y="1513624"/>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540,000</a:t>
            </a:r>
          </a:p>
        </p:txBody>
      </p:sp>
      <p:sp>
        <p:nvSpPr>
          <p:cNvPr id="72" name="Google Shape;509;p40">
            <a:extLst>
              <a:ext uri="{FF2B5EF4-FFF2-40B4-BE49-F238E27FC236}">
                <a16:creationId xmlns:a16="http://schemas.microsoft.com/office/drawing/2014/main" id="{FF0590B5-245B-1F48-AF05-741527C722F7}"/>
              </a:ext>
            </a:extLst>
          </p:cNvPr>
          <p:cNvSpPr txBox="1">
            <a:spLocks/>
          </p:cNvSpPr>
          <p:nvPr/>
        </p:nvSpPr>
        <p:spPr>
          <a:xfrm>
            <a:off x="6649618" y="2294488"/>
            <a:ext cx="901782" cy="215444"/>
          </a:xfrm>
          <a:prstGeom prst="rect">
            <a:avLst/>
          </a:prstGeom>
          <a:solidFill>
            <a:schemeClr val="bg1"/>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335,579</a:t>
            </a:r>
          </a:p>
        </p:txBody>
      </p:sp>
      <p:sp>
        <p:nvSpPr>
          <p:cNvPr id="73" name="Google Shape;509;p40">
            <a:extLst>
              <a:ext uri="{FF2B5EF4-FFF2-40B4-BE49-F238E27FC236}">
                <a16:creationId xmlns:a16="http://schemas.microsoft.com/office/drawing/2014/main" id="{7DD20E9D-03BC-8D4C-9830-BF649E103854}"/>
              </a:ext>
            </a:extLst>
          </p:cNvPr>
          <p:cNvSpPr txBox="1">
            <a:spLocks/>
          </p:cNvSpPr>
          <p:nvPr/>
        </p:nvSpPr>
        <p:spPr>
          <a:xfrm>
            <a:off x="6743849" y="1948299"/>
            <a:ext cx="730784"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None/>
            </a:pPr>
            <a:r>
              <a:rPr lang="en" b="1" dirty="0">
                <a:solidFill>
                  <a:schemeClr val="accent6">
                    <a:lumMod val="50000"/>
                  </a:schemeClr>
                </a:solidFill>
              </a:rPr>
              <a:t>⇩38%</a:t>
            </a:r>
          </a:p>
        </p:txBody>
      </p:sp>
      <p:sp>
        <p:nvSpPr>
          <p:cNvPr id="74" name="Google Shape;509;p40">
            <a:extLst>
              <a:ext uri="{FF2B5EF4-FFF2-40B4-BE49-F238E27FC236}">
                <a16:creationId xmlns:a16="http://schemas.microsoft.com/office/drawing/2014/main" id="{F3CB2E4E-4F7A-3940-AA35-5B729261E586}"/>
              </a:ext>
            </a:extLst>
          </p:cNvPr>
          <p:cNvSpPr txBox="1">
            <a:spLocks/>
          </p:cNvSpPr>
          <p:nvPr/>
        </p:nvSpPr>
        <p:spPr>
          <a:xfrm rot="16200000">
            <a:off x="4353624" y="2354195"/>
            <a:ext cx="1496581"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Price (USD)</a:t>
            </a:r>
          </a:p>
        </p:txBody>
      </p:sp>
      <p:sp>
        <p:nvSpPr>
          <p:cNvPr id="76" name="Google Shape;555;p43">
            <a:extLst>
              <a:ext uri="{FF2B5EF4-FFF2-40B4-BE49-F238E27FC236}">
                <a16:creationId xmlns:a16="http://schemas.microsoft.com/office/drawing/2014/main" id="{415FAC87-EB1A-D642-B894-9A33719A26ED}"/>
              </a:ext>
            </a:extLst>
          </p:cNvPr>
          <p:cNvSpPr txBox="1">
            <a:spLocks/>
          </p:cNvSpPr>
          <p:nvPr/>
        </p:nvSpPr>
        <p:spPr>
          <a:xfrm>
            <a:off x="631800" y="4372177"/>
            <a:ext cx="3252515" cy="609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b="1" dirty="0">
                <a:solidFill>
                  <a:schemeClr val="accent6">
                    <a:lumMod val="50000"/>
                  </a:schemeClr>
                </a:solidFill>
              </a:rPr>
              <a:t>Avoid underpricing </a:t>
            </a:r>
            <a:r>
              <a:rPr lang="en-US" sz="1500" dirty="0">
                <a:solidFill>
                  <a:schemeClr val="accent6">
                    <a:lumMod val="50000"/>
                  </a:schemeClr>
                </a:solidFill>
              </a:rPr>
              <a:t>and </a:t>
            </a:r>
            <a:r>
              <a:rPr lang="en-US" sz="1500" b="1" dirty="0">
                <a:solidFill>
                  <a:schemeClr val="accent6">
                    <a:lumMod val="50000"/>
                  </a:schemeClr>
                </a:solidFill>
              </a:rPr>
              <a:t>increase 14%</a:t>
            </a:r>
            <a:r>
              <a:rPr lang="en-US" sz="1500" dirty="0">
                <a:solidFill>
                  <a:schemeClr val="accent6">
                    <a:lumMod val="50000"/>
                  </a:schemeClr>
                </a:solidFill>
              </a:rPr>
              <a:t> of potential profit</a:t>
            </a:r>
          </a:p>
        </p:txBody>
      </p:sp>
      <p:sp>
        <p:nvSpPr>
          <p:cNvPr id="77" name="Google Shape;555;p43">
            <a:extLst>
              <a:ext uri="{FF2B5EF4-FFF2-40B4-BE49-F238E27FC236}">
                <a16:creationId xmlns:a16="http://schemas.microsoft.com/office/drawing/2014/main" id="{4047C7E0-BA09-C240-B99C-C529447A0B11}"/>
              </a:ext>
            </a:extLst>
          </p:cNvPr>
          <p:cNvSpPr txBox="1">
            <a:spLocks/>
          </p:cNvSpPr>
          <p:nvPr/>
        </p:nvSpPr>
        <p:spPr>
          <a:xfrm>
            <a:off x="4739271" y="4372177"/>
            <a:ext cx="3252515" cy="609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b="1" dirty="0">
                <a:solidFill>
                  <a:schemeClr val="accent6">
                    <a:lumMod val="50000"/>
                  </a:schemeClr>
                </a:solidFill>
              </a:rPr>
              <a:t>Avoid overpricing </a:t>
            </a:r>
            <a:r>
              <a:rPr lang="en-US" sz="1500" dirty="0">
                <a:solidFill>
                  <a:schemeClr val="accent6">
                    <a:lumMod val="50000"/>
                  </a:schemeClr>
                </a:solidFill>
              </a:rPr>
              <a:t>and </a:t>
            </a:r>
            <a:r>
              <a:rPr lang="en-US" sz="1500" b="1" dirty="0">
                <a:solidFill>
                  <a:schemeClr val="accent6">
                    <a:lumMod val="50000"/>
                  </a:schemeClr>
                </a:solidFill>
              </a:rPr>
              <a:t>reduce 38%</a:t>
            </a:r>
            <a:r>
              <a:rPr lang="en-US" sz="1500" dirty="0">
                <a:solidFill>
                  <a:schemeClr val="accent6">
                    <a:lumMod val="50000"/>
                  </a:schemeClr>
                </a:solidFill>
              </a:rPr>
              <a:t> of potential loss</a:t>
            </a:r>
          </a:p>
        </p:txBody>
      </p:sp>
      <p:sp>
        <p:nvSpPr>
          <p:cNvPr id="79" name="Google Shape;509;p40">
            <a:extLst>
              <a:ext uri="{FF2B5EF4-FFF2-40B4-BE49-F238E27FC236}">
                <a16:creationId xmlns:a16="http://schemas.microsoft.com/office/drawing/2014/main" id="{0AE0875F-D4E0-2845-844B-7C4999A9C88A}"/>
              </a:ext>
            </a:extLst>
          </p:cNvPr>
          <p:cNvSpPr txBox="1">
            <a:spLocks/>
          </p:cNvSpPr>
          <p:nvPr/>
        </p:nvSpPr>
        <p:spPr>
          <a:xfrm>
            <a:off x="6711296" y="3775876"/>
            <a:ext cx="800717" cy="2402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Model</a:t>
            </a:r>
          </a:p>
          <a:p>
            <a:pPr marL="0" indent="0" algn="ctr">
              <a:buFont typeface="Montserrat"/>
              <a:buNone/>
            </a:pPr>
            <a:r>
              <a:rPr lang="en" sz="1200" dirty="0">
                <a:solidFill>
                  <a:schemeClr val="accent6">
                    <a:lumMod val="60000"/>
                    <a:lumOff val="40000"/>
                  </a:schemeClr>
                </a:solidFill>
              </a:rPr>
              <a:t>Result</a:t>
            </a:r>
          </a:p>
        </p:txBody>
      </p:sp>
      <p:sp>
        <p:nvSpPr>
          <p:cNvPr id="80" name="Google Shape;509;p40">
            <a:extLst>
              <a:ext uri="{FF2B5EF4-FFF2-40B4-BE49-F238E27FC236}">
                <a16:creationId xmlns:a16="http://schemas.microsoft.com/office/drawing/2014/main" id="{1F2FDC81-C4E2-B746-9C26-42066A025DF5}"/>
              </a:ext>
            </a:extLst>
          </p:cNvPr>
          <p:cNvSpPr txBox="1">
            <a:spLocks/>
          </p:cNvSpPr>
          <p:nvPr/>
        </p:nvSpPr>
        <p:spPr>
          <a:xfrm>
            <a:off x="5164808" y="3755747"/>
            <a:ext cx="1389141" cy="4654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sz="1200" dirty="0">
                <a:solidFill>
                  <a:schemeClr val="accent6">
                    <a:lumMod val="60000"/>
                    <a:lumOff val="40000"/>
                  </a:schemeClr>
                </a:solidFill>
              </a:rPr>
              <a:t>Unqualified</a:t>
            </a:r>
          </a:p>
          <a:p>
            <a:pPr marL="0" indent="0" algn="ctr">
              <a:buFont typeface="Montserrat"/>
              <a:buNone/>
            </a:pPr>
            <a:r>
              <a:rPr lang="en" sz="1200" dirty="0">
                <a:solidFill>
                  <a:schemeClr val="accent6">
                    <a:lumMod val="60000"/>
                    <a:lumOff val="40000"/>
                  </a:schemeClr>
                </a:solidFill>
              </a:rPr>
              <a:t>Record</a:t>
            </a:r>
          </a:p>
          <a:p>
            <a:pPr marL="0" indent="0" algn="ctr">
              <a:buFont typeface="Montserrat"/>
              <a:buNone/>
            </a:pPr>
            <a:r>
              <a:rPr lang="en" sz="1000" dirty="0">
                <a:solidFill>
                  <a:schemeClr val="accent6">
                    <a:lumMod val="60000"/>
                    <a:lumOff val="40000"/>
                  </a:schemeClr>
                </a:solidFill>
              </a:rPr>
              <a:t>(ind. 4676)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22" name="Google Shape;404;p36">
            <a:extLst>
              <a:ext uri="{FF2B5EF4-FFF2-40B4-BE49-F238E27FC236}">
                <a16:creationId xmlns:a16="http://schemas.microsoft.com/office/drawing/2014/main" id="{668FA0DE-EDFA-D148-A869-17BC9877672B}"/>
              </a:ext>
            </a:extLst>
          </p:cNvPr>
          <p:cNvGrpSpPr/>
          <p:nvPr/>
        </p:nvGrpSpPr>
        <p:grpSpPr>
          <a:xfrm>
            <a:off x="3630039" y="1270572"/>
            <a:ext cx="5353831" cy="3271284"/>
            <a:chOff x="1248486" y="738825"/>
            <a:chExt cx="6646939" cy="3665950"/>
          </a:xfrm>
        </p:grpSpPr>
        <p:sp>
          <p:nvSpPr>
            <p:cNvPr id="23" name="Google Shape;405;p36">
              <a:extLst>
                <a:ext uri="{FF2B5EF4-FFF2-40B4-BE49-F238E27FC236}">
                  <a16:creationId xmlns:a16="http://schemas.microsoft.com/office/drawing/2014/main" id="{B4F48832-6221-9948-9C72-627E460D342D}"/>
                </a:ext>
              </a:extLst>
            </p:cNvPr>
            <p:cNvSpPr/>
            <p:nvPr/>
          </p:nvSpPr>
          <p:spPr>
            <a:xfrm>
              <a:off x="1271525" y="759175"/>
              <a:ext cx="6595500" cy="3645600"/>
            </a:xfrm>
            <a:prstGeom prst="rect">
              <a:avLst/>
            </a:pr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406;p36">
              <a:extLst>
                <a:ext uri="{FF2B5EF4-FFF2-40B4-BE49-F238E27FC236}">
                  <a16:creationId xmlns:a16="http://schemas.microsoft.com/office/drawing/2014/main" id="{D8B358ED-D8E4-7C40-AC97-82989B10FD9A}"/>
                </a:ext>
              </a:extLst>
            </p:cNvPr>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3"/>
          <p:cNvSpPr txBox="1">
            <a:spLocks noGrp="1"/>
          </p:cNvSpPr>
          <p:nvPr>
            <p:ph type="title"/>
          </p:nvPr>
        </p:nvSpPr>
        <p:spPr>
          <a:xfrm>
            <a:off x="1996975" y="31814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br>
              <a:rPr lang="en" b="1" dirty="0">
                <a:solidFill>
                  <a:schemeClr val="accent6">
                    <a:lumMod val="50000"/>
                  </a:schemeClr>
                </a:solidFill>
              </a:rPr>
            </a:br>
            <a:r>
              <a:rPr lang="en" sz="2400" dirty="0">
                <a:solidFill>
                  <a:schemeClr val="accent6">
                    <a:lumMod val="50000"/>
                  </a:schemeClr>
                </a:solidFill>
              </a:rPr>
              <a:t>Prescriptive Analysis</a:t>
            </a:r>
            <a:endParaRPr dirty="0">
              <a:solidFill>
                <a:schemeClr val="accent6">
                  <a:lumMod val="50000"/>
                </a:schemeClr>
              </a:solidFill>
            </a:endParaRPr>
          </a:p>
        </p:txBody>
      </p:sp>
      <p:sp>
        <p:nvSpPr>
          <p:cNvPr id="555" name="Google Shape;555;p43"/>
          <p:cNvSpPr txBox="1">
            <a:spLocks noGrp="1"/>
          </p:cNvSpPr>
          <p:nvPr>
            <p:ph type="body" idx="1"/>
          </p:nvPr>
        </p:nvSpPr>
        <p:spPr>
          <a:xfrm>
            <a:off x="163446" y="1075293"/>
            <a:ext cx="3507142" cy="3666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solidFill>
                  <a:schemeClr val="accent6">
                    <a:lumMod val="50000"/>
                  </a:schemeClr>
                </a:solidFill>
              </a:rPr>
              <a:t>A seller want to sell his property with specification :</a:t>
            </a:r>
          </a:p>
          <a:p>
            <a:pPr marL="0" lvl="0" indent="0" algn="l" rtl="0">
              <a:spcBef>
                <a:spcPts val="0"/>
              </a:spcBef>
              <a:spcAft>
                <a:spcPts val="0"/>
              </a:spcAft>
              <a:buNone/>
            </a:pPr>
            <a:endParaRPr lang="en-US" sz="1500" dirty="0">
              <a:solidFill>
                <a:schemeClr val="accent6">
                  <a:lumMod val="50000"/>
                </a:schemeClr>
              </a:solidFill>
            </a:endParaRPr>
          </a:p>
          <a:p>
            <a:pPr marL="0" lvl="0" indent="0" algn="l" rtl="0">
              <a:spcBef>
                <a:spcPts val="0"/>
              </a:spcBef>
              <a:spcAft>
                <a:spcPts val="0"/>
              </a:spcAft>
              <a:buNone/>
            </a:pPr>
            <a:r>
              <a:rPr lang="en-US" sz="1500" dirty="0">
                <a:solidFill>
                  <a:schemeClr val="accent6">
                    <a:lumMod val="50000"/>
                  </a:schemeClr>
                </a:solidFill>
              </a:rPr>
              <a:t>LANDAREA	: 2000</a:t>
            </a:r>
          </a:p>
          <a:p>
            <a:pPr marL="0" lvl="0" indent="0" algn="l" rtl="0">
              <a:spcBef>
                <a:spcPts val="0"/>
              </a:spcBef>
              <a:spcAft>
                <a:spcPts val="0"/>
              </a:spcAft>
              <a:buNone/>
            </a:pPr>
            <a:r>
              <a:rPr lang="en-US" sz="1500" dirty="0">
                <a:solidFill>
                  <a:schemeClr val="accent6">
                    <a:lumMod val="50000"/>
                  </a:schemeClr>
                </a:solidFill>
              </a:rPr>
              <a:t>GBA 		: 1500</a:t>
            </a:r>
          </a:p>
          <a:p>
            <a:pPr marL="0" lvl="0" indent="0" algn="l">
              <a:buNone/>
            </a:pPr>
            <a:r>
              <a:rPr lang="en-US" sz="1500" dirty="0">
                <a:solidFill>
                  <a:schemeClr val="accent6">
                    <a:lumMod val="50000"/>
                  </a:schemeClr>
                </a:solidFill>
              </a:rPr>
              <a:t>AYB 		: 2015</a:t>
            </a:r>
          </a:p>
          <a:p>
            <a:pPr marL="0" lvl="0" indent="0" algn="l" rtl="0">
              <a:spcBef>
                <a:spcPts val="0"/>
              </a:spcBef>
              <a:spcAft>
                <a:spcPts val="0"/>
              </a:spcAft>
              <a:buNone/>
            </a:pPr>
            <a:r>
              <a:rPr lang="en-US" sz="1500" dirty="0">
                <a:solidFill>
                  <a:schemeClr val="accent6">
                    <a:lumMod val="50000"/>
                  </a:schemeClr>
                </a:solidFill>
              </a:rPr>
              <a:t>STYLE 		: 2.5 STORY</a:t>
            </a:r>
          </a:p>
          <a:p>
            <a:pPr marL="0" lvl="0" indent="0" algn="l" rtl="0">
              <a:spcBef>
                <a:spcPts val="0"/>
              </a:spcBef>
              <a:spcAft>
                <a:spcPts val="0"/>
              </a:spcAft>
              <a:buNone/>
            </a:pPr>
            <a:r>
              <a:rPr lang="en-US" sz="1500" dirty="0">
                <a:solidFill>
                  <a:schemeClr val="accent6">
                    <a:lumMod val="50000"/>
                  </a:schemeClr>
                </a:solidFill>
              </a:rPr>
              <a:t>BATHRM		: 2</a:t>
            </a:r>
          </a:p>
          <a:p>
            <a:pPr marL="0" lvl="0" indent="0" algn="l" rtl="0">
              <a:spcBef>
                <a:spcPts val="0"/>
              </a:spcBef>
              <a:spcAft>
                <a:spcPts val="0"/>
              </a:spcAft>
              <a:buNone/>
            </a:pPr>
            <a:r>
              <a:rPr lang="en-US" sz="1500" dirty="0">
                <a:solidFill>
                  <a:schemeClr val="accent6">
                    <a:lumMod val="50000"/>
                  </a:schemeClr>
                </a:solidFill>
              </a:rPr>
              <a:t>HF_BATHRM	: 0</a:t>
            </a:r>
          </a:p>
          <a:p>
            <a:pPr marL="0" lvl="0" indent="0" algn="l" rtl="0">
              <a:spcBef>
                <a:spcPts val="0"/>
              </a:spcBef>
              <a:spcAft>
                <a:spcPts val="0"/>
              </a:spcAft>
              <a:buNone/>
            </a:pPr>
            <a:r>
              <a:rPr lang="en-US" sz="1500" dirty="0">
                <a:solidFill>
                  <a:schemeClr val="accent6">
                    <a:lumMod val="50000"/>
                  </a:schemeClr>
                </a:solidFill>
              </a:rPr>
              <a:t>BEDRM 		: 5</a:t>
            </a:r>
          </a:p>
          <a:p>
            <a:pPr marL="0" lvl="0" indent="0" algn="l" rtl="0">
              <a:spcBef>
                <a:spcPts val="0"/>
              </a:spcBef>
              <a:spcAft>
                <a:spcPts val="0"/>
              </a:spcAft>
              <a:buNone/>
            </a:pPr>
            <a:r>
              <a:rPr lang="en-US" sz="1500" dirty="0">
                <a:solidFill>
                  <a:schemeClr val="accent6">
                    <a:lumMod val="50000"/>
                  </a:schemeClr>
                </a:solidFill>
              </a:rPr>
              <a:t>GRADE 		: Very Good</a:t>
            </a:r>
          </a:p>
          <a:p>
            <a:pPr marL="0" lvl="0" indent="0" algn="l" rtl="0">
              <a:spcBef>
                <a:spcPts val="0"/>
              </a:spcBef>
              <a:spcAft>
                <a:spcPts val="0"/>
              </a:spcAft>
              <a:buNone/>
            </a:pPr>
            <a:r>
              <a:rPr lang="en-US" sz="1500" dirty="0">
                <a:solidFill>
                  <a:schemeClr val="accent6">
                    <a:lumMod val="50000"/>
                  </a:schemeClr>
                </a:solidFill>
              </a:rPr>
              <a:t>CNDTN 		: Very Good</a:t>
            </a:r>
          </a:p>
          <a:p>
            <a:pPr marL="0" lvl="0" indent="0" algn="l" rtl="0">
              <a:spcBef>
                <a:spcPts val="0"/>
              </a:spcBef>
              <a:spcAft>
                <a:spcPts val="0"/>
              </a:spcAft>
              <a:buNone/>
            </a:pPr>
            <a:r>
              <a:rPr lang="en-US" sz="1500" dirty="0">
                <a:solidFill>
                  <a:schemeClr val="accent6">
                    <a:lumMod val="50000"/>
                  </a:schemeClr>
                </a:solidFill>
              </a:rPr>
              <a:t>KITCHENS 	: 1</a:t>
            </a:r>
          </a:p>
          <a:p>
            <a:pPr marL="0" lvl="0" indent="0" algn="l" rtl="0">
              <a:spcBef>
                <a:spcPts val="0"/>
              </a:spcBef>
              <a:spcAft>
                <a:spcPts val="0"/>
              </a:spcAft>
              <a:buNone/>
            </a:pPr>
            <a:r>
              <a:rPr lang="en-US" sz="1500" dirty="0">
                <a:solidFill>
                  <a:schemeClr val="accent6">
                    <a:lumMod val="50000"/>
                  </a:schemeClr>
                </a:solidFill>
              </a:rPr>
              <a:t>FIREPLACES 	: 1</a:t>
            </a:r>
          </a:p>
          <a:p>
            <a:pPr marL="0" lvl="0" indent="0" algn="l" rtl="0">
              <a:spcBef>
                <a:spcPts val="0"/>
              </a:spcBef>
              <a:spcAft>
                <a:spcPts val="0"/>
              </a:spcAft>
              <a:buNone/>
            </a:pPr>
            <a:r>
              <a:rPr lang="en-US" sz="1500" dirty="0">
                <a:solidFill>
                  <a:schemeClr val="accent6">
                    <a:lumMod val="50000"/>
                  </a:schemeClr>
                </a:solidFill>
              </a:rPr>
              <a:t>AC 		: N</a:t>
            </a:r>
          </a:p>
          <a:p>
            <a:pPr marL="0" lvl="0" indent="0" algn="l" rtl="0">
              <a:spcBef>
                <a:spcPts val="0"/>
              </a:spcBef>
              <a:spcAft>
                <a:spcPts val="0"/>
              </a:spcAft>
              <a:buNone/>
            </a:pPr>
            <a:r>
              <a:rPr lang="en-US" sz="1500" dirty="0">
                <a:solidFill>
                  <a:schemeClr val="accent6">
                    <a:lumMod val="50000"/>
                  </a:schemeClr>
                </a:solidFill>
              </a:rPr>
              <a:t>WARD 		: 3</a:t>
            </a:r>
          </a:p>
        </p:txBody>
      </p:sp>
      <p:sp>
        <p:nvSpPr>
          <p:cNvPr id="9" name="Google Shape;509;p40">
            <a:extLst>
              <a:ext uri="{FF2B5EF4-FFF2-40B4-BE49-F238E27FC236}">
                <a16:creationId xmlns:a16="http://schemas.microsoft.com/office/drawing/2014/main" id="{F5D85697-BAAB-4448-8481-8EF855BA9BA3}"/>
              </a:ext>
            </a:extLst>
          </p:cNvPr>
          <p:cNvSpPr txBox="1">
            <a:spLocks/>
          </p:cNvSpPr>
          <p:nvPr/>
        </p:nvSpPr>
        <p:spPr>
          <a:xfrm>
            <a:off x="4157623" y="3633423"/>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Model</a:t>
            </a:r>
          </a:p>
          <a:p>
            <a:pPr marL="0" indent="0" algn="ctr">
              <a:buFont typeface="Montserrat"/>
              <a:buNone/>
            </a:pPr>
            <a:r>
              <a:rPr lang="en" dirty="0">
                <a:solidFill>
                  <a:schemeClr val="accent6">
                    <a:lumMod val="60000"/>
                    <a:lumOff val="40000"/>
                  </a:schemeClr>
                </a:solidFill>
              </a:rPr>
              <a:t>Result</a:t>
            </a:r>
          </a:p>
        </p:txBody>
      </p:sp>
      <p:sp>
        <p:nvSpPr>
          <p:cNvPr id="10" name="Google Shape;513;p40">
            <a:extLst>
              <a:ext uri="{FF2B5EF4-FFF2-40B4-BE49-F238E27FC236}">
                <a16:creationId xmlns:a16="http://schemas.microsoft.com/office/drawing/2014/main" id="{476529E6-A4D8-F845-BA5A-B1EF13629823}"/>
              </a:ext>
            </a:extLst>
          </p:cNvPr>
          <p:cNvSpPr/>
          <p:nvPr/>
        </p:nvSpPr>
        <p:spPr>
          <a:xfrm>
            <a:off x="4420626" y="2544958"/>
            <a:ext cx="498752" cy="880535"/>
          </a:xfrm>
          <a:prstGeom prst="roundRect">
            <a:avLst>
              <a:gd name="adj" fmla="val 16667"/>
            </a:avLst>
          </a:prstGeom>
          <a:solidFill>
            <a:schemeClr val="accent6">
              <a:lumMod val="60000"/>
              <a:lumOff val="40000"/>
            </a:schemeClr>
          </a:solidFill>
          <a:ln>
            <a:solidFill>
              <a:schemeClr val="accent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6;p40">
            <a:extLst>
              <a:ext uri="{FF2B5EF4-FFF2-40B4-BE49-F238E27FC236}">
                <a16:creationId xmlns:a16="http://schemas.microsoft.com/office/drawing/2014/main" id="{0905ABDC-3D5B-2148-8D7F-6728786F4764}"/>
              </a:ext>
            </a:extLst>
          </p:cNvPr>
          <p:cNvSpPr/>
          <p:nvPr/>
        </p:nvSpPr>
        <p:spPr>
          <a:xfrm>
            <a:off x="5657221" y="2338178"/>
            <a:ext cx="498752" cy="1086575"/>
          </a:xfrm>
          <a:prstGeom prst="roundRect">
            <a:avLst>
              <a:gd name="adj" fmla="val 16667"/>
            </a:avLst>
          </a:prstGeom>
          <a:solidFill>
            <a:schemeClr val="accent6">
              <a:lumMod val="60000"/>
              <a:lumOff val="40000"/>
              <a:alpha val="59754"/>
            </a:schemeClr>
          </a:solidFill>
          <a:ln>
            <a:solidFill>
              <a:schemeClr val="accent4"/>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9;p40">
            <a:extLst>
              <a:ext uri="{FF2B5EF4-FFF2-40B4-BE49-F238E27FC236}">
                <a16:creationId xmlns:a16="http://schemas.microsoft.com/office/drawing/2014/main" id="{57C0C3AD-71C1-B646-9AEA-FD28B0E1EC17}"/>
              </a:ext>
            </a:extLst>
          </p:cNvPr>
          <p:cNvSpPr txBox="1">
            <a:spLocks/>
          </p:cNvSpPr>
          <p:nvPr/>
        </p:nvSpPr>
        <p:spPr>
          <a:xfrm>
            <a:off x="6572259" y="3524371"/>
            <a:ext cx="1149631" cy="549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Alt. 2</a:t>
            </a:r>
          </a:p>
          <a:p>
            <a:pPr marL="0" indent="0" algn="ctr">
              <a:buFont typeface="Montserrat"/>
              <a:buNone/>
            </a:pPr>
            <a:r>
              <a:rPr lang="en" dirty="0">
                <a:solidFill>
                  <a:schemeClr val="accent6">
                    <a:lumMod val="60000"/>
                    <a:lumOff val="40000"/>
                  </a:schemeClr>
                </a:solidFill>
              </a:rPr>
              <a:t>Install AC</a:t>
            </a:r>
          </a:p>
        </p:txBody>
      </p:sp>
      <p:cxnSp>
        <p:nvCxnSpPr>
          <p:cNvPr id="15" name="Straight Connector 14">
            <a:extLst>
              <a:ext uri="{FF2B5EF4-FFF2-40B4-BE49-F238E27FC236}">
                <a16:creationId xmlns:a16="http://schemas.microsoft.com/office/drawing/2014/main" id="{AAFE8D72-2AF0-0F42-90AC-4DAE228EB831}"/>
              </a:ext>
            </a:extLst>
          </p:cNvPr>
          <p:cNvCxnSpPr>
            <a:cxnSpLocks/>
          </p:cNvCxnSpPr>
          <p:nvPr/>
        </p:nvCxnSpPr>
        <p:spPr>
          <a:xfrm flipV="1">
            <a:off x="4670002" y="3426233"/>
            <a:ext cx="3830903"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oogle Shape;509;p40">
            <a:extLst>
              <a:ext uri="{FF2B5EF4-FFF2-40B4-BE49-F238E27FC236}">
                <a16:creationId xmlns:a16="http://schemas.microsoft.com/office/drawing/2014/main" id="{F7E333FB-9E12-FA45-BD1B-338A11AEDFCC}"/>
              </a:ext>
            </a:extLst>
          </p:cNvPr>
          <p:cNvSpPr txBox="1">
            <a:spLocks/>
          </p:cNvSpPr>
          <p:nvPr/>
        </p:nvSpPr>
        <p:spPr>
          <a:xfrm>
            <a:off x="4168578" y="2198029"/>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979,144</a:t>
            </a:r>
          </a:p>
        </p:txBody>
      </p:sp>
      <p:sp>
        <p:nvSpPr>
          <p:cNvPr id="19" name="Google Shape;509;p40">
            <a:extLst>
              <a:ext uri="{FF2B5EF4-FFF2-40B4-BE49-F238E27FC236}">
                <a16:creationId xmlns:a16="http://schemas.microsoft.com/office/drawing/2014/main" id="{0EE01D9B-7929-8747-872B-2E3B92626BFB}"/>
              </a:ext>
            </a:extLst>
          </p:cNvPr>
          <p:cNvSpPr txBox="1">
            <a:spLocks/>
          </p:cNvSpPr>
          <p:nvPr/>
        </p:nvSpPr>
        <p:spPr>
          <a:xfrm rot="16200000">
            <a:off x="3198611" y="2459082"/>
            <a:ext cx="1496581"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Price (USD)</a:t>
            </a:r>
          </a:p>
        </p:txBody>
      </p:sp>
      <p:sp>
        <p:nvSpPr>
          <p:cNvPr id="26" name="Google Shape;509;p40">
            <a:extLst>
              <a:ext uri="{FF2B5EF4-FFF2-40B4-BE49-F238E27FC236}">
                <a16:creationId xmlns:a16="http://schemas.microsoft.com/office/drawing/2014/main" id="{970D3FB2-FB4C-324F-A7DF-B43D14F4E5B7}"/>
              </a:ext>
            </a:extLst>
          </p:cNvPr>
          <p:cNvSpPr txBox="1">
            <a:spLocks/>
          </p:cNvSpPr>
          <p:nvPr/>
        </p:nvSpPr>
        <p:spPr>
          <a:xfrm>
            <a:off x="6596366" y="1814541"/>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1,002,665</a:t>
            </a:r>
          </a:p>
        </p:txBody>
      </p:sp>
      <p:sp>
        <p:nvSpPr>
          <p:cNvPr id="28" name="Google Shape;516;p40">
            <a:extLst>
              <a:ext uri="{FF2B5EF4-FFF2-40B4-BE49-F238E27FC236}">
                <a16:creationId xmlns:a16="http://schemas.microsoft.com/office/drawing/2014/main" id="{19D958BD-53F1-4844-8B8E-5F7CD3BE8E85}"/>
              </a:ext>
            </a:extLst>
          </p:cNvPr>
          <p:cNvSpPr/>
          <p:nvPr/>
        </p:nvSpPr>
        <p:spPr>
          <a:xfrm>
            <a:off x="6897699" y="2185241"/>
            <a:ext cx="498752" cy="1239512"/>
          </a:xfrm>
          <a:prstGeom prst="roundRect">
            <a:avLst>
              <a:gd name="adj" fmla="val 16667"/>
            </a:avLst>
          </a:prstGeom>
          <a:solidFill>
            <a:schemeClr val="accent6">
              <a:lumMod val="60000"/>
              <a:lumOff val="40000"/>
              <a:alpha val="59754"/>
            </a:schemeClr>
          </a:solidFill>
          <a:ln>
            <a:solidFill>
              <a:schemeClr val="accent4"/>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9;p40">
            <a:extLst>
              <a:ext uri="{FF2B5EF4-FFF2-40B4-BE49-F238E27FC236}">
                <a16:creationId xmlns:a16="http://schemas.microsoft.com/office/drawing/2014/main" id="{F555FF8B-ABC1-C94D-8354-DAB71FB68890}"/>
              </a:ext>
            </a:extLst>
          </p:cNvPr>
          <p:cNvSpPr txBox="1">
            <a:spLocks/>
          </p:cNvSpPr>
          <p:nvPr/>
        </p:nvSpPr>
        <p:spPr>
          <a:xfrm>
            <a:off x="5336521" y="3524371"/>
            <a:ext cx="1149631" cy="549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Alt. 1</a:t>
            </a:r>
          </a:p>
          <a:p>
            <a:pPr marL="0" indent="0" algn="ctr">
              <a:buFont typeface="Montserrat"/>
              <a:buNone/>
            </a:pPr>
            <a:r>
              <a:rPr lang="en" dirty="0">
                <a:solidFill>
                  <a:schemeClr val="accent6">
                    <a:lumMod val="60000"/>
                    <a:lumOff val="40000"/>
                  </a:schemeClr>
                </a:solidFill>
              </a:rPr>
              <a:t>Add Toilet</a:t>
            </a:r>
          </a:p>
        </p:txBody>
      </p:sp>
      <p:sp>
        <p:nvSpPr>
          <p:cNvPr id="30" name="Google Shape;509;p40">
            <a:extLst>
              <a:ext uri="{FF2B5EF4-FFF2-40B4-BE49-F238E27FC236}">
                <a16:creationId xmlns:a16="http://schemas.microsoft.com/office/drawing/2014/main" id="{D33A53A5-AE42-3240-A37F-B5AFF30FB8AF}"/>
              </a:ext>
            </a:extLst>
          </p:cNvPr>
          <p:cNvSpPr txBox="1">
            <a:spLocks/>
          </p:cNvSpPr>
          <p:nvPr/>
        </p:nvSpPr>
        <p:spPr>
          <a:xfrm>
            <a:off x="7825911" y="1604664"/>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1,015,906</a:t>
            </a:r>
          </a:p>
        </p:txBody>
      </p:sp>
      <p:sp>
        <p:nvSpPr>
          <p:cNvPr id="32" name="Google Shape;516;p40">
            <a:extLst>
              <a:ext uri="{FF2B5EF4-FFF2-40B4-BE49-F238E27FC236}">
                <a16:creationId xmlns:a16="http://schemas.microsoft.com/office/drawing/2014/main" id="{CD91D06C-C044-3143-A613-F429778294EC}"/>
              </a:ext>
            </a:extLst>
          </p:cNvPr>
          <p:cNvSpPr/>
          <p:nvPr/>
        </p:nvSpPr>
        <p:spPr>
          <a:xfrm>
            <a:off x="8077959" y="1941826"/>
            <a:ext cx="498752" cy="1482928"/>
          </a:xfrm>
          <a:prstGeom prst="roundRect">
            <a:avLst>
              <a:gd name="adj" fmla="val 16667"/>
            </a:avLst>
          </a:prstGeom>
          <a:solidFill>
            <a:schemeClr val="accent6">
              <a:lumMod val="60000"/>
              <a:lumOff val="40000"/>
              <a:alpha val="59754"/>
            </a:schemeClr>
          </a:solidFill>
          <a:ln>
            <a:solidFill>
              <a:schemeClr val="accent4"/>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9;p40">
            <a:extLst>
              <a:ext uri="{FF2B5EF4-FFF2-40B4-BE49-F238E27FC236}">
                <a16:creationId xmlns:a16="http://schemas.microsoft.com/office/drawing/2014/main" id="{E7FE6698-ED74-9441-A055-C4AF54AA6C01}"/>
              </a:ext>
            </a:extLst>
          </p:cNvPr>
          <p:cNvSpPr txBox="1">
            <a:spLocks/>
          </p:cNvSpPr>
          <p:nvPr/>
        </p:nvSpPr>
        <p:spPr>
          <a:xfrm>
            <a:off x="7760134" y="3648565"/>
            <a:ext cx="1149631" cy="549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Alt. 3</a:t>
            </a:r>
          </a:p>
          <a:p>
            <a:pPr marL="0" indent="0" algn="ctr">
              <a:buFont typeface="Montserrat"/>
              <a:buNone/>
            </a:pPr>
            <a:r>
              <a:rPr lang="en" dirty="0">
                <a:solidFill>
                  <a:schemeClr val="accent6">
                    <a:lumMod val="60000"/>
                    <a:lumOff val="40000"/>
                  </a:schemeClr>
                </a:solidFill>
              </a:rPr>
              <a:t>Add Toilet &amp;</a:t>
            </a:r>
          </a:p>
          <a:p>
            <a:pPr marL="0" indent="0" algn="ctr">
              <a:buFont typeface="Montserrat"/>
              <a:buNone/>
            </a:pPr>
            <a:r>
              <a:rPr lang="en" dirty="0">
                <a:solidFill>
                  <a:schemeClr val="accent6">
                    <a:lumMod val="60000"/>
                    <a:lumOff val="40000"/>
                  </a:schemeClr>
                </a:solidFill>
              </a:rPr>
              <a:t>Install AC</a:t>
            </a:r>
          </a:p>
        </p:txBody>
      </p:sp>
      <p:sp>
        <p:nvSpPr>
          <p:cNvPr id="46" name="Google Shape;509;p40">
            <a:extLst>
              <a:ext uri="{FF2B5EF4-FFF2-40B4-BE49-F238E27FC236}">
                <a16:creationId xmlns:a16="http://schemas.microsoft.com/office/drawing/2014/main" id="{5EE3F432-FED9-AD4F-9F57-68DDB55AFACC}"/>
              </a:ext>
            </a:extLst>
          </p:cNvPr>
          <p:cNvSpPr txBox="1">
            <a:spLocks/>
          </p:cNvSpPr>
          <p:nvPr/>
        </p:nvSpPr>
        <p:spPr>
          <a:xfrm>
            <a:off x="5380908" y="2012782"/>
            <a:ext cx="1002848"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60000"/>
                    <a:lumOff val="40000"/>
                  </a:schemeClr>
                </a:solidFill>
              </a:rPr>
              <a:t>991,965</a:t>
            </a:r>
          </a:p>
        </p:txBody>
      </p:sp>
      <p:sp>
        <p:nvSpPr>
          <p:cNvPr id="51" name="Google Shape;509;p40">
            <a:extLst>
              <a:ext uri="{FF2B5EF4-FFF2-40B4-BE49-F238E27FC236}">
                <a16:creationId xmlns:a16="http://schemas.microsoft.com/office/drawing/2014/main" id="{0E771E54-862F-0844-A506-5C9D608429E6}"/>
              </a:ext>
            </a:extLst>
          </p:cNvPr>
          <p:cNvSpPr txBox="1">
            <a:spLocks/>
          </p:cNvSpPr>
          <p:nvPr/>
        </p:nvSpPr>
        <p:spPr>
          <a:xfrm>
            <a:off x="4043747" y="4630684"/>
            <a:ext cx="4522096" cy="3304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 dirty="0">
                <a:solidFill>
                  <a:schemeClr val="accent6">
                    <a:lumMod val="50000"/>
                  </a:schemeClr>
                </a:solidFill>
              </a:rPr>
              <a:t>Suggesting customer to add more features in order to increase their property value</a:t>
            </a:r>
          </a:p>
        </p:txBody>
      </p:sp>
      <p:sp>
        <p:nvSpPr>
          <p:cNvPr id="52" name="Google Shape;555;p43">
            <a:extLst>
              <a:ext uri="{FF2B5EF4-FFF2-40B4-BE49-F238E27FC236}">
                <a16:creationId xmlns:a16="http://schemas.microsoft.com/office/drawing/2014/main" id="{3EE28CA0-BD42-A848-BD53-07712CAB99D0}"/>
              </a:ext>
            </a:extLst>
          </p:cNvPr>
          <p:cNvSpPr txBox="1">
            <a:spLocks/>
          </p:cNvSpPr>
          <p:nvPr/>
        </p:nvSpPr>
        <p:spPr>
          <a:xfrm>
            <a:off x="5336521" y="1309151"/>
            <a:ext cx="2159416" cy="436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0" indent="0">
              <a:buFont typeface="Montserrat"/>
              <a:buNone/>
            </a:pPr>
            <a:r>
              <a:rPr lang="en-US" sz="1500" u="sng" dirty="0">
                <a:solidFill>
                  <a:schemeClr val="accent5"/>
                </a:solidFill>
              </a:rPr>
              <a:t>Result &amp; Suggestion</a:t>
            </a:r>
          </a:p>
        </p:txBody>
      </p:sp>
    </p:spTree>
    <p:extLst>
      <p:ext uri="{BB962C8B-B14F-4D97-AF65-F5344CB8AC3E}">
        <p14:creationId xmlns:p14="http://schemas.microsoft.com/office/powerpoint/2010/main" val="280268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subTitle" idx="1"/>
          </p:nvPr>
        </p:nvSpPr>
        <p:spPr>
          <a:xfrm>
            <a:off x="625650" y="1443789"/>
            <a:ext cx="4435448" cy="31071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dirty="0">
                <a:solidFill>
                  <a:schemeClr val="accent6">
                    <a:lumMod val="50000"/>
                  </a:schemeClr>
                </a:solidFill>
              </a:rPr>
              <a:t>We are Data Scientist Team working at a </a:t>
            </a:r>
            <a:r>
              <a:rPr lang="en-US" sz="1800" b="1" dirty="0">
                <a:solidFill>
                  <a:schemeClr val="accent6">
                    <a:lumMod val="50000"/>
                  </a:schemeClr>
                </a:solidFill>
              </a:rPr>
              <a:t>Property Consultant </a:t>
            </a:r>
            <a:r>
              <a:rPr lang="en-US" sz="1800" dirty="0">
                <a:solidFill>
                  <a:schemeClr val="accent6">
                    <a:lumMod val="50000"/>
                  </a:schemeClr>
                </a:solidFill>
              </a:rPr>
              <a:t>in Washington DC, USA.</a:t>
            </a:r>
          </a:p>
          <a:p>
            <a:pPr marL="0" lvl="0" indent="0" algn="just" rtl="0">
              <a:spcBef>
                <a:spcPts val="0"/>
              </a:spcBef>
              <a:spcAft>
                <a:spcPts val="0"/>
              </a:spcAft>
              <a:buClr>
                <a:schemeClr val="dk1"/>
              </a:buClr>
              <a:buSzPts val="1100"/>
              <a:buFont typeface="Arial"/>
              <a:buNone/>
            </a:pPr>
            <a:endParaRPr lang="en-US" sz="1800" dirty="0">
              <a:solidFill>
                <a:schemeClr val="accent6">
                  <a:lumMod val="50000"/>
                </a:schemeClr>
              </a:solidFill>
            </a:endParaRPr>
          </a:p>
          <a:p>
            <a:pPr marL="0" lvl="0" indent="0" algn="just">
              <a:buClr>
                <a:schemeClr val="dk1"/>
              </a:buClr>
              <a:buSzPts val="1100"/>
              <a:buNone/>
            </a:pPr>
            <a:r>
              <a:rPr lang="en-US" sz="1800" dirty="0">
                <a:solidFill>
                  <a:schemeClr val="accent6">
                    <a:lumMod val="50000"/>
                  </a:schemeClr>
                </a:solidFill>
              </a:rPr>
              <a:t>Looking to our customer point of view, we want to help them in valuing their properties in no time. Thus, we are assigned to build a price predictor for the properties in </a:t>
            </a:r>
            <a:r>
              <a:rPr lang="en-US" sz="1800" b="1" dirty="0">
                <a:solidFill>
                  <a:schemeClr val="accent6">
                    <a:lumMod val="50000"/>
                  </a:schemeClr>
                </a:solidFill>
              </a:rPr>
              <a:t>DC.</a:t>
            </a:r>
          </a:p>
        </p:txBody>
      </p:sp>
      <p:sp>
        <p:nvSpPr>
          <p:cNvPr id="335" name="Google Shape;335;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Background</a:t>
            </a:r>
            <a:endParaRPr b="1" dirty="0">
              <a:solidFill>
                <a:schemeClr val="accent6">
                  <a:lumMod val="50000"/>
                </a:schemeClr>
              </a:solidFill>
            </a:endParaRPr>
          </a:p>
        </p:txBody>
      </p:sp>
      <p:grpSp>
        <p:nvGrpSpPr>
          <p:cNvPr id="4" name="Google Shape;708;p51"/>
          <p:cNvGrpSpPr/>
          <p:nvPr/>
        </p:nvGrpSpPr>
        <p:grpSpPr>
          <a:xfrm>
            <a:off x="5200034" y="1924493"/>
            <a:ext cx="3491396" cy="1859994"/>
            <a:chOff x="233350" y="949250"/>
            <a:chExt cx="7137300" cy="3802300"/>
          </a:xfrm>
        </p:grpSpPr>
        <p:sp>
          <p:nvSpPr>
            <p:cNvPr id="5" name="Google Shape;709;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0;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1;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2;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3;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4;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5;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6;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7;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8;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9;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0;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1;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22;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23;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24;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5;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26;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7;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28;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9;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0;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1;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2;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3;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4;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5;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6;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7;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8;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9;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40;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1;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2;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3;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4;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5;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6;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7;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8;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9;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0;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1;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2;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5;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6;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7;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8;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9;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922;p64"/>
          <p:cNvGrpSpPr/>
          <p:nvPr/>
        </p:nvGrpSpPr>
        <p:grpSpPr>
          <a:xfrm>
            <a:off x="5795526" y="2127894"/>
            <a:ext cx="219906" cy="385446"/>
            <a:chOff x="8370831" y="3202002"/>
            <a:chExt cx="218129" cy="382376"/>
          </a:xfrm>
          <a:solidFill>
            <a:schemeClr val="accent6">
              <a:lumMod val="60000"/>
              <a:lumOff val="40000"/>
            </a:schemeClr>
          </a:solidFill>
        </p:grpSpPr>
        <p:sp>
          <p:nvSpPr>
            <p:cNvPr id="64" name="Google Shape;2923;p6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24;p6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grp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2165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Conclusion and Recommendation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6</a:t>
            </a:r>
            <a:endParaRPr b="1" dirty="0">
              <a:solidFill>
                <a:schemeClr val="accent6">
                  <a:lumMod val="50000"/>
                </a:schemeClr>
              </a:solidFill>
            </a:endParaRPr>
          </a:p>
        </p:txBody>
      </p:sp>
    </p:spTree>
    <p:extLst>
      <p:ext uri="{BB962C8B-B14F-4D97-AF65-F5344CB8AC3E}">
        <p14:creationId xmlns:p14="http://schemas.microsoft.com/office/powerpoint/2010/main" val="1991551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subTitle" idx="1"/>
          </p:nvPr>
        </p:nvSpPr>
        <p:spPr>
          <a:xfrm>
            <a:off x="625650" y="1022337"/>
            <a:ext cx="7689900" cy="3528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dirty="0">
                <a:solidFill>
                  <a:schemeClr val="accent6">
                    <a:lumMod val="50000"/>
                  </a:schemeClr>
                </a:solidFill>
              </a:rPr>
              <a:t>After testing several models including gradient boosting models, we conclude that </a:t>
            </a:r>
            <a:r>
              <a:rPr lang="en-US" sz="1800" b="1" dirty="0" err="1">
                <a:solidFill>
                  <a:schemeClr val="accent6">
                    <a:lumMod val="50000"/>
                  </a:schemeClr>
                </a:solidFill>
              </a:rPr>
              <a:t>CatBoost</a:t>
            </a:r>
            <a:r>
              <a:rPr lang="en-US" sz="1800" b="1" dirty="0">
                <a:solidFill>
                  <a:schemeClr val="accent6">
                    <a:lumMod val="50000"/>
                  </a:schemeClr>
                </a:solidFill>
              </a:rPr>
              <a:t> </a:t>
            </a:r>
            <a:r>
              <a:rPr lang="en-US" sz="1800" dirty="0">
                <a:solidFill>
                  <a:schemeClr val="accent6">
                    <a:lumMod val="50000"/>
                  </a:schemeClr>
                </a:solidFill>
              </a:rPr>
              <a:t>performed the best during the 10-fold cross validation with an </a:t>
            </a:r>
            <a:r>
              <a:rPr lang="en-US" sz="1800" b="1" dirty="0">
                <a:solidFill>
                  <a:schemeClr val="accent6">
                    <a:lumMod val="50000"/>
                  </a:schemeClr>
                </a:solidFill>
              </a:rPr>
              <a:t>average of 68428.6477</a:t>
            </a:r>
            <a:r>
              <a:rPr lang="en-US" sz="1800" dirty="0">
                <a:solidFill>
                  <a:schemeClr val="accent6">
                    <a:lumMod val="50000"/>
                  </a:schemeClr>
                </a:solidFill>
              </a:rPr>
              <a:t> (MAE) and </a:t>
            </a:r>
            <a:r>
              <a:rPr lang="en-US" sz="1800" b="1" dirty="0">
                <a:solidFill>
                  <a:schemeClr val="accent6">
                    <a:lumMod val="50000"/>
                  </a:schemeClr>
                </a:solidFill>
              </a:rPr>
              <a:t>0.88 R2 Score.</a:t>
            </a:r>
          </a:p>
          <a:p>
            <a:pPr marL="0" lvl="0" indent="0" algn="just" rtl="0">
              <a:spcBef>
                <a:spcPts val="0"/>
              </a:spcBef>
              <a:spcAft>
                <a:spcPts val="0"/>
              </a:spcAft>
              <a:buClr>
                <a:schemeClr val="dk1"/>
              </a:buClr>
              <a:buSzPts val="1100"/>
              <a:buFont typeface="Arial"/>
              <a:buNone/>
            </a:pPr>
            <a:endParaRPr lang="en-US" sz="1800" b="1" dirty="0">
              <a:solidFill>
                <a:schemeClr val="accent6">
                  <a:lumMod val="50000"/>
                </a:schemeClr>
              </a:solidFill>
            </a:endParaRPr>
          </a:p>
          <a:p>
            <a:pPr marL="0" lvl="0" indent="0" algn="just" rtl="0">
              <a:spcBef>
                <a:spcPts val="0"/>
              </a:spcBef>
              <a:spcAft>
                <a:spcPts val="0"/>
              </a:spcAft>
              <a:buClr>
                <a:schemeClr val="dk1"/>
              </a:buClr>
              <a:buSzPts val="1100"/>
              <a:buFont typeface="Arial"/>
              <a:buNone/>
            </a:pPr>
            <a:r>
              <a:rPr lang="en-US" sz="1800" dirty="0">
                <a:solidFill>
                  <a:schemeClr val="accent6">
                    <a:lumMod val="50000"/>
                  </a:schemeClr>
                </a:solidFill>
              </a:rPr>
              <a:t>Since the model has the desired result, we deployed the model on Heroku. By using this deployed model, </a:t>
            </a:r>
            <a:r>
              <a:rPr lang="en-US" sz="1800" b="1" dirty="0">
                <a:solidFill>
                  <a:schemeClr val="accent6">
                    <a:lumMod val="50000"/>
                  </a:schemeClr>
                </a:solidFill>
              </a:rPr>
              <a:t>buyers or sellers can receive their predicted house price in less than 2 seconds.</a:t>
            </a:r>
          </a:p>
        </p:txBody>
      </p:sp>
      <p:sp>
        <p:nvSpPr>
          <p:cNvPr id="335" name="Google Shape;335;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Conclusion</a:t>
            </a:r>
            <a:endParaRPr b="1" dirty="0">
              <a:solidFill>
                <a:schemeClr val="accent6">
                  <a:lumMod val="50000"/>
                </a:schemeClr>
              </a:solidFill>
            </a:endParaRPr>
          </a:p>
        </p:txBody>
      </p:sp>
    </p:spTree>
    <p:extLst>
      <p:ext uri="{BB962C8B-B14F-4D97-AF65-F5344CB8AC3E}">
        <p14:creationId xmlns:p14="http://schemas.microsoft.com/office/powerpoint/2010/main" val="100662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Recommendation</a:t>
            </a:r>
            <a:endParaRPr b="1" dirty="0">
              <a:solidFill>
                <a:schemeClr val="accent6">
                  <a:lumMod val="50000"/>
                </a:schemeClr>
              </a:solidFill>
            </a:endParaRPr>
          </a:p>
        </p:txBody>
      </p:sp>
      <p:sp>
        <p:nvSpPr>
          <p:cNvPr id="32" name="Google Shape;701;p50">
            <a:extLst>
              <a:ext uri="{FF2B5EF4-FFF2-40B4-BE49-F238E27FC236}">
                <a16:creationId xmlns:a16="http://schemas.microsoft.com/office/drawing/2014/main" id="{B89ED135-41CE-4113-AF38-344341921853}"/>
              </a:ext>
            </a:extLst>
          </p:cNvPr>
          <p:cNvSpPr txBox="1">
            <a:spLocks/>
          </p:cNvSpPr>
          <p:nvPr/>
        </p:nvSpPr>
        <p:spPr>
          <a:xfrm>
            <a:off x="319458" y="1292874"/>
            <a:ext cx="8556318" cy="3644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just">
              <a:buClr>
                <a:schemeClr val="dk1"/>
              </a:buClr>
              <a:buSzPts val="1100"/>
              <a:buNone/>
            </a:pPr>
            <a:r>
              <a:rPr lang="en-US" sz="1800" dirty="0">
                <a:solidFill>
                  <a:schemeClr val="accent6">
                    <a:lumMod val="50000"/>
                  </a:schemeClr>
                </a:solidFill>
              </a:rPr>
              <a:t>Despite having produced a working application that me our initial requirements. There are various improvements that can be made in the future. Such as:</a:t>
            </a:r>
          </a:p>
          <a:p>
            <a:pPr marL="139700" indent="0">
              <a:buNone/>
            </a:pPr>
            <a:endParaRPr lang="en-US" sz="1800" dirty="0">
              <a:solidFill>
                <a:schemeClr val="accent6">
                  <a:lumMod val="50000"/>
                </a:schemeClr>
              </a:solidFill>
            </a:endParaRPr>
          </a:p>
          <a:p>
            <a:r>
              <a:rPr lang="en-US" sz="1800" dirty="0">
                <a:solidFill>
                  <a:schemeClr val="accent6">
                    <a:lumMod val="50000"/>
                  </a:schemeClr>
                </a:solidFill>
              </a:rPr>
              <a:t>Consider more factors affecting housing prices by analyzing more than one dataset.</a:t>
            </a:r>
          </a:p>
          <a:p>
            <a:r>
              <a:rPr lang="en-US" sz="1800" dirty="0">
                <a:solidFill>
                  <a:schemeClr val="accent6">
                    <a:lumMod val="50000"/>
                  </a:schemeClr>
                </a:solidFill>
              </a:rPr>
              <a:t>Add more functionalities into the application to increase the user experience.</a:t>
            </a:r>
          </a:p>
        </p:txBody>
      </p:sp>
    </p:spTree>
    <p:extLst>
      <p:ext uri="{BB962C8B-B14F-4D97-AF65-F5344CB8AC3E}">
        <p14:creationId xmlns:p14="http://schemas.microsoft.com/office/powerpoint/2010/main" val="4264389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51" name="Google Shape;851;p55"/>
          <p:cNvSpPr txBox="1"/>
          <p:nvPr/>
        </p:nvSpPr>
        <p:spPr>
          <a:xfrm>
            <a:off x="4354068" y="1207515"/>
            <a:ext cx="2103747" cy="19971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Purwadhika JCDSAH 0402-4</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Matplotlib Team</a:t>
            </a:r>
          </a:p>
          <a:p>
            <a:pPr marL="0" lvl="0" indent="0" algn="r" rtl="0">
              <a:spcBef>
                <a:spcPts val="0"/>
              </a:spcBef>
              <a:spcAft>
                <a:spcPts val="0"/>
              </a:spcAft>
              <a:buNone/>
            </a:pPr>
            <a:endParaRPr lang="en-US" sz="1200" dirty="0">
              <a:solidFill>
                <a:schemeClr val="accent5"/>
              </a:solidFill>
              <a:latin typeface="Montserrat"/>
              <a:ea typeface="Montserrat"/>
              <a:cs typeface="Montserrat"/>
              <a:sym typeface="Montserrat"/>
            </a:endParaRP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Elvan Selvano</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Gusti NA Kresna</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Rafif Hendrawan</a:t>
            </a:r>
            <a:endParaRPr sz="1200" dirty="0">
              <a:solidFill>
                <a:schemeClr val="accent5"/>
              </a:solidFill>
              <a:latin typeface="Montserrat"/>
              <a:ea typeface="Montserrat"/>
              <a:cs typeface="Montserrat"/>
              <a:sym typeface="Montserrat"/>
            </a:endParaRPr>
          </a:p>
        </p:txBody>
      </p:sp>
      <p:sp>
        <p:nvSpPr>
          <p:cNvPr id="863" name="Google Shape;863;p55"/>
          <p:cNvSpPr txBox="1">
            <a:spLocks noGrp="1"/>
          </p:cNvSpPr>
          <p:nvPr>
            <p:ph type="title"/>
          </p:nvPr>
        </p:nvSpPr>
        <p:spPr>
          <a:xfrm>
            <a:off x="2710300" y="561841"/>
            <a:ext cx="3648000" cy="86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pic>
        <p:nvPicPr>
          <p:cNvPr id="9" name="Picture 8" descr="Icon&#10;&#10;Description automatically generated">
            <a:extLst>
              <a:ext uri="{FF2B5EF4-FFF2-40B4-BE49-F238E27FC236}">
                <a16:creationId xmlns:a16="http://schemas.microsoft.com/office/drawing/2014/main" id="{216B5C1C-710E-4EA6-B36A-48D0CA9E7F17}"/>
              </a:ext>
            </a:extLst>
          </p:cNvPr>
          <p:cNvPicPr>
            <a:picLocks noChangeAspect="1"/>
          </p:cNvPicPr>
          <p:nvPr/>
        </p:nvPicPr>
        <p:blipFill>
          <a:blip r:embed="rId3"/>
          <a:stretch>
            <a:fillRect/>
          </a:stretch>
        </p:blipFill>
        <p:spPr>
          <a:xfrm>
            <a:off x="2710300" y="1596498"/>
            <a:ext cx="1219200" cy="1219200"/>
          </a:xfrm>
          <a:prstGeom prst="rect">
            <a:avLst/>
          </a:prstGeom>
        </p:spPr>
      </p:pic>
      <p:pic>
        <p:nvPicPr>
          <p:cNvPr id="25" name="Picture 24" descr="Shape&#10;&#10;Description automatically generated with low confidence">
            <a:hlinkClick r:id="rId4"/>
            <a:extLst>
              <a:ext uri="{FF2B5EF4-FFF2-40B4-BE49-F238E27FC236}">
                <a16:creationId xmlns:a16="http://schemas.microsoft.com/office/drawing/2014/main" id="{DCA72929-017A-4DD1-8F37-7F9A5A7E449B}"/>
              </a:ext>
            </a:extLst>
          </p:cNvPr>
          <p:cNvPicPr>
            <a:picLocks noChangeAspect="1"/>
          </p:cNvPicPr>
          <p:nvPr/>
        </p:nvPicPr>
        <p:blipFill>
          <a:blip r:embed="rId5"/>
          <a:stretch>
            <a:fillRect/>
          </a:stretch>
        </p:blipFill>
        <p:spPr>
          <a:xfrm>
            <a:off x="5998900" y="3024980"/>
            <a:ext cx="359400" cy="359400"/>
          </a:xfrm>
          <a:prstGeom prst="rect">
            <a:avLst/>
          </a:prstGeom>
        </p:spPr>
      </p:pic>
      <p:sp>
        <p:nvSpPr>
          <p:cNvPr id="26" name="Google Shape;851;p55">
            <a:hlinkClick r:id="rId4"/>
            <a:extLst>
              <a:ext uri="{FF2B5EF4-FFF2-40B4-BE49-F238E27FC236}">
                <a16:creationId xmlns:a16="http://schemas.microsoft.com/office/drawing/2014/main" id="{2C4A325B-1064-499C-9E54-165BDC963C28}"/>
              </a:ext>
            </a:extLst>
          </p:cNvPr>
          <p:cNvSpPr txBox="1"/>
          <p:nvPr/>
        </p:nvSpPr>
        <p:spPr>
          <a:xfrm>
            <a:off x="3895153" y="2196882"/>
            <a:ext cx="2103747" cy="19971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err="1">
                <a:solidFill>
                  <a:srgbClr val="E9E2C9"/>
                </a:solidFill>
                <a:latin typeface="Montserrat"/>
                <a:ea typeface="Montserrat"/>
                <a:cs typeface="Montserrat"/>
                <a:sym typeface="Montserrat"/>
              </a:rPr>
              <a:t>Github</a:t>
            </a:r>
            <a:r>
              <a:rPr lang="en-US" sz="1200" dirty="0">
                <a:solidFill>
                  <a:srgbClr val="E9E2C9"/>
                </a:solidFill>
                <a:latin typeface="Montserrat"/>
                <a:ea typeface="Montserrat"/>
                <a:cs typeface="Montserrat"/>
                <a:sym typeface="Montserrat"/>
              </a:rPr>
              <a:t> Repository</a:t>
            </a:r>
            <a:endParaRPr sz="1200" dirty="0">
              <a:solidFill>
                <a:srgbClr val="E9E2C9"/>
              </a:solidFill>
              <a:latin typeface="Montserrat"/>
              <a:ea typeface="Montserrat"/>
              <a:cs typeface="Montserrat"/>
              <a:sym typeface="Montserrat"/>
            </a:endParaRPr>
          </a:p>
        </p:txBody>
      </p:sp>
    </p:spTree>
    <p:extLst>
      <p:ext uri="{BB962C8B-B14F-4D97-AF65-F5344CB8AC3E}">
        <p14:creationId xmlns:p14="http://schemas.microsoft.com/office/powerpoint/2010/main" val="3019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4624775" y="1709297"/>
            <a:ext cx="3294600" cy="22153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accent6">
                    <a:lumMod val="50000"/>
                  </a:schemeClr>
                </a:solidFill>
              </a:rPr>
              <a:t>The objective of this project is to </a:t>
            </a:r>
            <a:r>
              <a:rPr lang="en-US" sz="1800" b="1" dirty="0">
                <a:solidFill>
                  <a:schemeClr val="accent6">
                    <a:lumMod val="50000"/>
                  </a:schemeClr>
                </a:solidFill>
              </a:rPr>
              <a:t>predict the price </a:t>
            </a:r>
            <a:r>
              <a:rPr lang="en-US" sz="1800" dirty="0">
                <a:solidFill>
                  <a:schemeClr val="accent6">
                    <a:lumMod val="50000"/>
                  </a:schemeClr>
                </a:solidFill>
              </a:rPr>
              <a:t>of a property to </a:t>
            </a:r>
            <a:r>
              <a:rPr lang="en-US" sz="1800" b="1" dirty="0">
                <a:solidFill>
                  <a:schemeClr val="accent6">
                    <a:lumMod val="50000"/>
                  </a:schemeClr>
                </a:solidFill>
              </a:rPr>
              <a:t>help both buyers and sellers </a:t>
            </a:r>
            <a:r>
              <a:rPr lang="en-US" sz="1800" dirty="0">
                <a:solidFill>
                  <a:schemeClr val="accent6">
                    <a:lumMod val="50000"/>
                  </a:schemeClr>
                </a:solidFill>
              </a:rPr>
              <a:t>to find or determine the </a:t>
            </a:r>
            <a:r>
              <a:rPr lang="en-US" sz="1800" b="1" dirty="0">
                <a:solidFill>
                  <a:schemeClr val="accent6">
                    <a:lumMod val="50000"/>
                  </a:schemeClr>
                </a:solidFill>
              </a:rPr>
              <a:t>best</a:t>
            </a:r>
            <a:r>
              <a:rPr lang="en-US" sz="1800" dirty="0">
                <a:solidFill>
                  <a:schemeClr val="accent6">
                    <a:lumMod val="50000"/>
                  </a:schemeClr>
                </a:solidFill>
              </a:rPr>
              <a:t> property </a:t>
            </a:r>
            <a:r>
              <a:rPr lang="en-US" sz="1800" b="1" dirty="0">
                <a:solidFill>
                  <a:schemeClr val="accent6">
                    <a:lumMod val="50000"/>
                  </a:schemeClr>
                </a:solidFill>
              </a:rPr>
              <a:t>price without underpricing or overpricing </a:t>
            </a:r>
            <a:r>
              <a:rPr lang="en-US" sz="1800" dirty="0">
                <a:solidFill>
                  <a:schemeClr val="accent6">
                    <a:lumMod val="50000"/>
                  </a:schemeClr>
                </a:solidFill>
              </a:rPr>
              <a:t>in order to </a:t>
            </a:r>
            <a:r>
              <a:rPr lang="en-US" sz="1800" b="1" dirty="0">
                <a:solidFill>
                  <a:schemeClr val="accent6">
                    <a:lumMod val="50000"/>
                  </a:schemeClr>
                </a:solidFill>
              </a:rPr>
              <a:t>maximize their profit</a:t>
            </a:r>
            <a:endParaRPr sz="18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Objectives</a:t>
            </a:r>
            <a:endParaRPr b="1" dirty="0">
              <a:solidFill>
                <a:schemeClr val="accent6">
                  <a:lumMod val="50000"/>
                </a:schemeClr>
              </a:solidFill>
            </a:endParaRPr>
          </a:p>
        </p:txBody>
      </p:sp>
      <p:pic>
        <p:nvPicPr>
          <p:cNvPr id="393" name="Google Shape;393;p34"/>
          <p:cNvPicPr preferRelativeResize="0"/>
          <p:nvPr/>
        </p:nvPicPr>
        <p:blipFill>
          <a:blip r:embed="rId3"/>
          <a:srcRect l="20915" r="20915"/>
          <a:stretch/>
        </p:blipFill>
        <p:spPr>
          <a:xfrm>
            <a:off x="1178225" y="1297839"/>
            <a:ext cx="3142050" cy="3038299"/>
          </a:xfrm>
          <a:prstGeom prst="rect">
            <a:avLst/>
          </a:prstGeom>
          <a:noFill/>
          <a:ln>
            <a:noFill/>
          </a:ln>
        </p:spPr>
      </p:pic>
    </p:spTree>
    <p:extLst>
      <p:ext uri="{BB962C8B-B14F-4D97-AF65-F5344CB8AC3E}">
        <p14:creationId xmlns:p14="http://schemas.microsoft.com/office/powerpoint/2010/main" val="155361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2"/>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txBox="1">
            <a:spLocks noGrp="1"/>
          </p:cNvSpPr>
          <p:nvPr>
            <p:ph type="subTitle" idx="1"/>
          </p:nvPr>
        </p:nvSpPr>
        <p:spPr>
          <a:xfrm>
            <a:off x="1254305" y="1394513"/>
            <a:ext cx="3515100" cy="2585993"/>
          </a:xfrm>
          <a:prstGeom prst="rect">
            <a:avLst/>
          </a:prstGeom>
        </p:spPr>
        <p:txBody>
          <a:bodyPr spcFirstLastPara="1" wrap="square" lIns="91425" tIns="91425" rIns="91425" bIns="91425" anchor="ctr" anchorCtr="0">
            <a:noAutofit/>
          </a:bodyPr>
          <a:lstStyle/>
          <a:p>
            <a:pPr marL="139700" lvl="0" indent="0" rtl="0">
              <a:spcBef>
                <a:spcPts val="0"/>
              </a:spcBef>
              <a:spcAft>
                <a:spcPts val="0"/>
              </a:spcAft>
              <a:buSzPts val="1400"/>
              <a:buNone/>
            </a:pPr>
            <a:r>
              <a:rPr lang="en-US" sz="2000" dirty="0">
                <a:solidFill>
                  <a:schemeClr val="accent6">
                    <a:lumMod val="50000"/>
                  </a:schemeClr>
                </a:solidFill>
              </a:rPr>
              <a:t>The output of this project is a </a:t>
            </a:r>
            <a:r>
              <a:rPr lang="en-US" sz="2000" b="1" dirty="0">
                <a:solidFill>
                  <a:schemeClr val="accent6">
                    <a:lumMod val="50000"/>
                  </a:schemeClr>
                </a:solidFill>
              </a:rPr>
              <a:t>web </a:t>
            </a:r>
            <a:r>
              <a:rPr lang="en-US" sz="2000" dirty="0">
                <a:solidFill>
                  <a:schemeClr val="accent6">
                    <a:lumMod val="50000"/>
                  </a:schemeClr>
                </a:solidFill>
              </a:rPr>
              <a:t>that provide</a:t>
            </a:r>
            <a:r>
              <a:rPr lang="en-US" sz="2000" b="1" dirty="0">
                <a:solidFill>
                  <a:schemeClr val="accent6">
                    <a:lumMod val="50000"/>
                  </a:schemeClr>
                </a:solidFill>
              </a:rPr>
              <a:t> prediction of property price given its features </a:t>
            </a:r>
            <a:r>
              <a:rPr lang="en-US" sz="2000" dirty="0">
                <a:solidFill>
                  <a:schemeClr val="accent6">
                    <a:lumMod val="50000"/>
                  </a:schemeClr>
                </a:solidFill>
              </a:rPr>
              <a:t>such as: number of bathroom, land area, etc.</a:t>
            </a:r>
            <a:endParaRPr sz="1600" dirty="0">
              <a:solidFill>
                <a:schemeClr val="accent6">
                  <a:lumMod val="50000"/>
                </a:schemeClr>
              </a:solidFill>
            </a:endParaRPr>
          </a:p>
        </p:txBody>
      </p:sp>
      <p:sp>
        <p:nvSpPr>
          <p:cNvPr id="3" name="Title 2">
            <a:extLst>
              <a:ext uri="{FF2B5EF4-FFF2-40B4-BE49-F238E27FC236}">
                <a16:creationId xmlns:a16="http://schemas.microsoft.com/office/drawing/2014/main" id="{4F1B5A62-367B-47E4-AD49-9666F1F7523E}"/>
              </a:ext>
            </a:extLst>
          </p:cNvPr>
          <p:cNvSpPr>
            <a:spLocks noGrp="1"/>
          </p:cNvSpPr>
          <p:nvPr>
            <p:ph type="title"/>
          </p:nvPr>
        </p:nvSpPr>
        <p:spPr/>
        <p:txBody>
          <a:bodyPr/>
          <a:lstStyle/>
          <a:p>
            <a:r>
              <a:rPr lang="en-US" b="1" dirty="0">
                <a:solidFill>
                  <a:schemeClr val="accent6">
                    <a:lumMod val="50000"/>
                  </a:schemeClr>
                </a:solidFill>
              </a:rPr>
              <a:t>Expected Output</a:t>
            </a:r>
          </a:p>
        </p:txBody>
      </p:sp>
      <p:grpSp>
        <p:nvGrpSpPr>
          <p:cNvPr id="32" name="Google Shape;13067;p75"/>
          <p:cNvGrpSpPr/>
          <p:nvPr/>
        </p:nvGrpSpPr>
        <p:grpSpPr>
          <a:xfrm>
            <a:off x="4988901" y="1814726"/>
            <a:ext cx="3141682" cy="1919073"/>
            <a:chOff x="7009649" y="1541981"/>
            <a:chExt cx="524940" cy="320655"/>
          </a:xfrm>
          <a:solidFill>
            <a:schemeClr val="accent6">
              <a:lumMod val="60000"/>
              <a:lumOff val="40000"/>
            </a:schemeClr>
          </a:solidFill>
        </p:grpSpPr>
        <p:sp>
          <p:nvSpPr>
            <p:cNvPr id="33" name="Google Shape;13068;p7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69;p7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070;p7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071;p7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072;p7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73;p7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74;p7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75;p7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074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12" name="Google Shape;774;p52">
            <a:extLst>
              <a:ext uri="{FF2B5EF4-FFF2-40B4-BE49-F238E27FC236}">
                <a16:creationId xmlns:a16="http://schemas.microsoft.com/office/drawing/2014/main" id="{0A902D18-7A6F-2747-9A43-1CBD95D4A648}"/>
              </a:ext>
            </a:extLst>
          </p:cNvPr>
          <p:cNvSpPr txBox="1">
            <a:spLocks/>
          </p:cNvSpPr>
          <p:nvPr/>
        </p:nvSpPr>
        <p:spPr>
          <a:xfrm>
            <a:off x="4013075" y="1502867"/>
            <a:ext cx="3515100" cy="2585993"/>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accent3"/>
              </a:buClr>
              <a:buSzPts val="1200"/>
              <a:buFont typeface="Montserrat"/>
              <a:buChar char="■"/>
              <a:defRPr sz="1200" b="0" i="0" u="none" strike="noStrike" cap="none">
                <a:solidFill>
                  <a:schemeClr val="accent3"/>
                </a:solidFill>
                <a:latin typeface="Montserrat"/>
                <a:ea typeface="Montserrat"/>
                <a:cs typeface="Montserrat"/>
                <a:sym typeface="Montserrat"/>
              </a:defRPr>
            </a:lvl9pPr>
          </a:lstStyle>
          <a:p>
            <a:pPr marL="139700" indent="0">
              <a:buSzPts val="1400"/>
              <a:buFont typeface="Montserrat"/>
              <a:buNone/>
            </a:pPr>
            <a:r>
              <a:rPr lang="en-US" sz="2000">
                <a:solidFill>
                  <a:schemeClr val="accent6">
                    <a:lumMod val="50000"/>
                  </a:schemeClr>
                </a:solidFill>
              </a:rPr>
              <a:t>Since we have </a:t>
            </a:r>
            <a:r>
              <a:rPr lang="en-US" sz="2000" b="1">
                <a:solidFill>
                  <a:schemeClr val="accent6">
                    <a:lumMod val="50000"/>
                  </a:schemeClr>
                </a:solidFill>
              </a:rPr>
              <a:t>limitation</a:t>
            </a:r>
            <a:r>
              <a:rPr lang="en-US" sz="2000">
                <a:solidFill>
                  <a:schemeClr val="accent6">
                    <a:lumMod val="50000"/>
                  </a:schemeClr>
                </a:solidFill>
              </a:rPr>
              <a:t> to our </a:t>
            </a:r>
            <a:r>
              <a:rPr lang="en-US" sz="2000" b="1">
                <a:solidFill>
                  <a:schemeClr val="accent6">
                    <a:lumMod val="50000"/>
                  </a:schemeClr>
                </a:solidFill>
              </a:rPr>
              <a:t>resources</a:t>
            </a:r>
            <a:r>
              <a:rPr lang="en-US" sz="2000">
                <a:solidFill>
                  <a:schemeClr val="accent6">
                    <a:lumMod val="50000"/>
                  </a:schemeClr>
                </a:solidFill>
              </a:rPr>
              <a:t>, especially </a:t>
            </a:r>
            <a:r>
              <a:rPr lang="en-US" sz="2000" b="1">
                <a:solidFill>
                  <a:schemeClr val="accent6">
                    <a:lumMod val="50000"/>
                  </a:schemeClr>
                </a:solidFill>
              </a:rPr>
              <a:t>time and data</a:t>
            </a:r>
            <a:r>
              <a:rPr lang="en-US" sz="2000">
                <a:solidFill>
                  <a:schemeClr val="accent6">
                    <a:lumMod val="50000"/>
                  </a:schemeClr>
                </a:solidFill>
              </a:rPr>
              <a:t>, we decide to </a:t>
            </a:r>
            <a:r>
              <a:rPr lang="en-US" sz="2000" b="1">
                <a:solidFill>
                  <a:schemeClr val="accent6">
                    <a:lumMod val="50000"/>
                  </a:schemeClr>
                </a:solidFill>
              </a:rPr>
              <a:t>focus on the residential </a:t>
            </a:r>
            <a:r>
              <a:rPr lang="en-US" sz="2000">
                <a:solidFill>
                  <a:schemeClr val="accent6">
                    <a:lumMod val="50000"/>
                  </a:schemeClr>
                </a:solidFill>
              </a:rPr>
              <a:t>and </a:t>
            </a:r>
            <a:r>
              <a:rPr lang="en-US" sz="2000" b="1">
                <a:solidFill>
                  <a:schemeClr val="accent6">
                    <a:lumMod val="50000"/>
                  </a:schemeClr>
                </a:solidFill>
              </a:rPr>
              <a:t>excluding property with exceptional grade</a:t>
            </a:r>
            <a:r>
              <a:rPr lang="en-US" sz="2000">
                <a:solidFill>
                  <a:schemeClr val="accent6">
                    <a:lumMod val="50000"/>
                  </a:schemeClr>
                </a:solidFill>
              </a:rPr>
              <a:t>.</a:t>
            </a:r>
            <a:endParaRPr lang="en-US" sz="1600" dirty="0">
              <a:solidFill>
                <a:schemeClr val="accent6">
                  <a:lumMod val="50000"/>
                </a:schemeClr>
              </a:solidFill>
            </a:endParaRPr>
          </a:p>
        </p:txBody>
      </p:sp>
      <p:sp>
        <p:nvSpPr>
          <p:cNvPr id="13" name="Title 2">
            <a:extLst>
              <a:ext uri="{FF2B5EF4-FFF2-40B4-BE49-F238E27FC236}">
                <a16:creationId xmlns:a16="http://schemas.microsoft.com/office/drawing/2014/main" id="{C3A1FD6C-2139-4C49-9909-EDB1B8519BD6}"/>
              </a:ext>
            </a:extLst>
          </p:cNvPr>
          <p:cNvSpPr>
            <a:spLocks noGrp="1"/>
          </p:cNvSpPr>
          <p:nvPr>
            <p:ph type="title"/>
          </p:nvPr>
        </p:nvSpPr>
        <p:spPr>
          <a:xfrm>
            <a:off x="1996975" y="539500"/>
            <a:ext cx="5150100" cy="431400"/>
          </a:xfrm>
        </p:spPr>
        <p:txBody>
          <a:bodyPr/>
          <a:lstStyle/>
          <a:p>
            <a:r>
              <a:rPr lang="en-US" b="1" dirty="0">
                <a:solidFill>
                  <a:schemeClr val="accent6">
                    <a:lumMod val="50000"/>
                  </a:schemeClr>
                </a:solidFill>
              </a:rPr>
              <a:t>Project Limitation</a:t>
            </a:r>
          </a:p>
        </p:txBody>
      </p:sp>
      <p:grpSp>
        <p:nvGrpSpPr>
          <p:cNvPr id="14" name="Google Shape;10147;p71">
            <a:extLst>
              <a:ext uri="{FF2B5EF4-FFF2-40B4-BE49-F238E27FC236}">
                <a16:creationId xmlns:a16="http://schemas.microsoft.com/office/drawing/2014/main" id="{557853E2-1C79-AE44-8790-73364C2C6DBB}"/>
              </a:ext>
            </a:extLst>
          </p:cNvPr>
          <p:cNvGrpSpPr/>
          <p:nvPr/>
        </p:nvGrpSpPr>
        <p:grpSpPr>
          <a:xfrm>
            <a:off x="971962" y="1444013"/>
            <a:ext cx="2610200" cy="2644847"/>
            <a:chOff x="3979435" y="1976585"/>
            <a:chExt cx="345265" cy="349848"/>
          </a:xfrm>
          <a:solidFill>
            <a:schemeClr val="accent6">
              <a:lumMod val="60000"/>
              <a:lumOff val="40000"/>
            </a:schemeClr>
          </a:solidFill>
        </p:grpSpPr>
        <p:sp>
          <p:nvSpPr>
            <p:cNvPr id="15" name="Google Shape;10148;p71">
              <a:extLst>
                <a:ext uri="{FF2B5EF4-FFF2-40B4-BE49-F238E27FC236}">
                  <a16:creationId xmlns:a16="http://schemas.microsoft.com/office/drawing/2014/main" id="{E1328241-5204-CA41-ADF1-105F753D4738}"/>
                </a:ext>
              </a:extLst>
            </p:cNvPr>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49;p71">
              <a:extLst>
                <a:ext uri="{FF2B5EF4-FFF2-40B4-BE49-F238E27FC236}">
                  <a16:creationId xmlns:a16="http://schemas.microsoft.com/office/drawing/2014/main" id="{71B2A712-EF4D-A24B-98AC-6919D1B0B39F}"/>
                </a:ext>
              </a:extLst>
            </p:cNvPr>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50;p71">
              <a:extLst>
                <a:ext uri="{FF2B5EF4-FFF2-40B4-BE49-F238E27FC236}">
                  <a16:creationId xmlns:a16="http://schemas.microsoft.com/office/drawing/2014/main" id="{AA232959-CB09-9B41-AC47-86C5F1679304}"/>
                </a:ext>
              </a:extLst>
            </p:cNvPr>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51;p71">
              <a:extLst>
                <a:ext uri="{FF2B5EF4-FFF2-40B4-BE49-F238E27FC236}">
                  <a16:creationId xmlns:a16="http://schemas.microsoft.com/office/drawing/2014/main" id="{D94451E8-5E6D-514A-AEFB-B7BDF1D3F01A}"/>
                </a:ext>
              </a:extLst>
            </p:cNvPr>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52;p71">
              <a:extLst>
                <a:ext uri="{FF2B5EF4-FFF2-40B4-BE49-F238E27FC236}">
                  <a16:creationId xmlns:a16="http://schemas.microsoft.com/office/drawing/2014/main" id="{7851F96A-45A1-DC42-93ED-0DAC4A839E57}"/>
                </a:ext>
              </a:extLst>
            </p:cNvPr>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53;p71">
              <a:extLst>
                <a:ext uri="{FF2B5EF4-FFF2-40B4-BE49-F238E27FC236}">
                  <a16:creationId xmlns:a16="http://schemas.microsoft.com/office/drawing/2014/main" id="{9D43157A-B521-6F4D-A90D-1FA0ECCCF713}"/>
                </a:ext>
              </a:extLst>
            </p:cNvPr>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54;p71">
              <a:extLst>
                <a:ext uri="{FF2B5EF4-FFF2-40B4-BE49-F238E27FC236}">
                  <a16:creationId xmlns:a16="http://schemas.microsoft.com/office/drawing/2014/main" id="{9AC07A96-A9F8-6A46-94C2-1B4123B43C0B}"/>
                </a:ext>
              </a:extLst>
            </p:cNvPr>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55;p71">
              <a:extLst>
                <a:ext uri="{FF2B5EF4-FFF2-40B4-BE49-F238E27FC236}">
                  <a16:creationId xmlns:a16="http://schemas.microsoft.com/office/drawing/2014/main" id="{1C340D74-0C17-7D4B-866A-40FD09936376}"/>
                </a:ext>
              </a:extLst>
            </p:cNvPr>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56;p71">
              <a:extLst>
                <a:ext uri="{FF2B5EF4-FFF2-40B4-BE49-F238E27FC236}">
                  <a16:creationId xmlns:a16="http://schemas.microsoft.com/office/drawing/2014/main" id="{3DF15B0D-4CB5-464E-AE50-5AE8F6A94D3D}"/>
                </a:ext>
              </a:extLst>
            </p:cNvPr>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57;p71">
              <a:extLst>
                <a:ext uri="{FF2B5EF4-FFF2-40B4-BE49-F238E27FC236}">
                  <a16:creationId xmlns:a16="http://schemas.microsoft.com/office/drawing/2014/main" id="{6777BA14-3838-364B-8A45-8A80F5476F31}"/>
                </a:ext>
              </a:extLst>
            </p:cNvPr>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58;p71">
              <a:extLst>
                <a:ext uri="{FF2B5EF4-FFF2-40B4-BE49-F238E27FC236}">
                  <a16:creationId xmlns:a16="http://schemas.microsoft.com/office/drawing/2014/main" id="{8864348A-2D81-1A47-946E-6534F92BE064}"/>
                </a:ext>
              </a:extLst>
            </p:cNvPr>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59;p71">
              <a:extLst>
                <a:ext uri="{FF2B5EF4-FFF2-40B4-BE49-F238E27FC236}">
                  <a16:creationId xmlns:a16="http://schemas.microsoft.com/office/drawing/2014/main" id="{B8FC3CF7-02C6-A447-8938-484220FBEC7C}"/>
                </a:ext>
              </a:extLst>
            </p:cNvPr>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60;p71">
              <a:extLst>
                <a:ext uri="{FF2B5EF4-FFF2-40B4-BE49-F238E27FC236}">
                  <a16:creationId xmlns:a16="http://schemas.microsoft.com/office/drawing/2014/main" id="{25FA7171-AD02-A44F-834A-814A73DB7AEC}"/>
                </a:ext>
              </a:extLst>
            </p:cNvPr>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1;p71">
              <a:extLst>
                <a:ext uri="{FF2B5EF4-FFF2-40B4-BE49-F238E27FC236}">
                  <a16:creationId xmlns:a16="http://schemas.microsoft.com/office/drawing/2014/main" id="{12347823-822E-1E48-8457-73F3247280A5}"/>
                </a:ext>
              </a:extLst>
            </p:cNvPr>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62;p71">
              <a:extLst>
                <a:ext uri="{FF2B5EF4-FFF2-40B4-BE49-F238E27FC236}">
                  <a16:creationId xmlns:a16="http://schemas.microsoft.com/office/drawing/2014/main" id="{DCF575D5-6AE8-774F-86F6-E069F9983D47}"/>
                </a:ext>
              </a:extLst>
            </p:cNvPr>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63;p71">
              <a:extLst>
                <a:ext uri="{FF2B5EF4-FFF2-40B4-BE49-F238E27FC236}">
                  <a16:creationId xmlns:a16="http://schemas.microsoft.com/office/drawing/2014/main" id="{70E70768-1EC6-7142-8B1E-D9FFE51245B8}"/>
                </a:ext>
              </a:extLst>
            </p:cNvPr>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64;p71">
              <a:extLst>
                <a:ext uri="{FF2B5EF4-FFF2-40B4-BE49-F238E27FC236}">
                  <a16:creationId xmlns:a16="http://schemas.microsoft.com/office/drawing/2014/main" id="{57E72145-2126-4449-89A9-B68A53692259}"/>
                </a:ext>
              </a:extLst>
            </p:cNvPr>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3"/>
          <p:cNvSpPr txBox="1">
            <a:spLocks noGrp="1"/>
          </p:cNvSpPr>
          <p:nvPr>
            <p:ph type="subTitle" idx="2"/>
          </p:nvPr>
        </p:nvSpPr>
        <p:spPr>
          <a:xfrm>
            <a:off x="4219710" y="3517722"/>
            <a:ext cx="3686077" cy="1018800"/>
          </a:xfrm>
          <a:prstGeom prst="rect">
            <a:avLst/>
          </a:prstGeom>
          <a:solidFill>
            <a:schemeClr val="bg1"/>
          </a:solidFill>
        </p:spPr>
        <p:txBody>
          <a:bodyPr spcFirstLastPara="1" wrap="square" lIns="91425" tIns="91425" rIns="91425" bIns="91425" anchor="t" anchorCtr="0">
            <a:noAutofit/>
          </a:bodyPr>
          <a:lstStyle/>
          <a:p>
            <a:pPr marL="139700" lvl="0" indent="0" rtl="0">
              <a:spcBef>
                <a:spcPts val="0"/>
              </a:spcBef>
              <a:spcAft>
                <a:spcPts val="0"/>
              </a:spcAft>
              <a:buSzPts val="1400"/>
            </a:pPr>
            <a:r>
              <a:rPr lang="en-US" sz="1600" b="1" dirty="0">
                <a:solidFill>
                  <a:schemeClr val="accent6">
                    <a:lumMod val="50000"/>
                  </a:schemeClr>
                </a:solidFill>
              </a:rPr>
              <a:t>Mean Absolute Error (MAE)</a:t>
            </a:r>
            <a:r>
              <a:rPr lang="en-US" sz="1600" dirty="0">
                <a:solidFill>
                  <a:schemeClr val="accent6">
                    <a:lumMod val="50000"/>
                  </a:schemeClr>
                </a:solidFill>
              </a:rPr>
              <a:t>,</a:t>
            </a:r>
          </a:p>
          <a:p>
            <a:pPr marL="139700" lvl="0" indent="0">
              <a:buSzPts val="1400"/>
            </a:pPr>
            <a:r>
              <a:rPr lang="en-US" sz="1600" dirty="0">
                <a:solidFill>
                  <a:schemeClr val="accent6">
                    <a:lumMod val="50000"/>
                  </a:schemeClr>
                </a:solidFill>
              </a:rPr>
              <a:t>RMSE, MSE, R</a:t>
            </a:r>
            <a:r>
              <a:rPr lang="en-US" sz="1600" baseline="30000" dirty="0">
                <a:solidFill>
                  <a:schemeClr val="accent6">
                    <a:lumMod val="50000"/>
                  </a:schemeClr>
                </a:solidFill>
              </a:rPr>
              <a:t>2</a:t>
            </a:r>
            <a:endParaRPr lang="en-US" sz="1600" b="1" dirty="0">
              <a:solidFill>
                <a:schemeClr val="accent6">
                  <a:lumMod val="50000"/>
                </a:schemeClr>
              </a:solidFill>
            </a:endParaRPr>
          </a:p>
          <a:p>
            <a:pPr marL="139700" lvl="0" indent="0" rtl="0">
              <a:spcBef>
                <a:spcPts val="0"/>
              </a:spcBef>
              <a:spcAft>
                <a:spcPts val="0"/>
              </a:spcAft>
              <a:buSzPts val="1400"/>
            </a:pPr>
            <a:r>
              <a:rPr lang="en-US" sz="1600" dirty="0">
                <a:solidFill>
                  <a:schemeClr val="accent6">
                    <a:lumMod val="50000"/>
                  </a:schemeClr>
                </a:solidFill>
              </a:rPr>
              <a:t>to minimize error of price prediction</a:t>
            </a:r>
          </a:p>
        </p:txBody>
      </p:sp>
      <p:sp>
        <p:nvSpPr>
          <p:cNvPr id="373" name="Google Shape;373;p33"/>
          <p:cNvSpPr txBox="1">
            <a:spLocks noGrp="1"/>
          </p:cNvSpPr>
          <p:nvPr>
            <p:ph type="subTitle" idx="1"/>
          </p:nvPr>
        </p:nvSpPr>
        <p:spPr>
          <a:xfrm>
            <a:off x="4918213" y="3206902"/>
            <a:ext cx="2349000" cy="359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dirty="0">
                <a:solidFill>
                  <a:schemeClr val="accent6">
                    <a:lumMod val="50000"/>
                  </a:schemeClr>
                </a:solidFill>
              </a:rPr>
              <a:t>Performance Measures</a:t>
            </a:r>
            <a:endParaRPr sz="2400" dirty="0">
              <a:solidFill>
                <a:schemeClr val="accent6">
                  <a:lumMod val="50000"/>
                </a:schemeClr>
              </a:solidFill>
            </a:endParaRPr>
          </a:p>
        </p:txBody>
      </p:sp>
      <p:sp>
        <p:nvSpPr>
          <p:cNvPr id="374" name="Google Shape;374;p33"/>
          <p:cNvSpPr txBox="1">
            <a:spLocks noGrp="1"/>
          </p:cNvSpPr>
          <p:nvPr>
            <p:ph type="subTitle" idx="3"/>
          </p:nvPr>
        </p:nvSpPr>
        <p:spPr>
          <a:xfrm>
            <a:off x="1290508" y="3137723"/>
            <a:ext cx="2801149" cy="42857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dirty="0">
                <a:solidFill>
                  <a:schemeClr val="accent6">
                    <a:lumMod val="50000"/>
                  </a:schemeClr>
                </a:solidFill>
              </a:rPr>
              <a:t>Machine Learning Technique</a:t>
            </a:r>
            <a:endParaRPr sz="2400" dirty="0">
              <a:solidFill>
                <a:schemeClr val="accent6">
                  <a:lumMod val="50000"/>
                </a:schemeClr>
              </a:solidFill>
            </a:endParaRPr>
          </a:p>
        </p:txBody>
      </p:sp>
      <p:sp>
        <p:nvSpPr>
          <p:cNvPr id="375" name="Google Shape;375;p33"/>
          <p:cNvSpPr txBox="1">
            <a:spLocks noGrp="1"/>
          </p:cNvSpPr>
          <p:nvPr>
            <p:ph type="subTitle" idx="4"/>
          </p:nvPr>
        </p:nvSpPr>
        <p:spPr>
          <a:xfrm>
            <a:off x="855491" y="3517722"/>
            <a:ext cx="3013124" cy="853310"/>
          </a:xfrm>
          <a:prstGeom prst="rect">
            <a:avLst/>
          </a:prstGeom>
          <a:solidFill>
            <a:schemeClr val="bg1"/>
          </a:solidFill>
        </p:spPr>
        <p:txBody>
          <a:bodyPr spcFirstLastPara="1" wrap="square" lIns="91425" tIns="91425" rIns="91425" bIns="91425" anchor="t" anchorCtr="0">
            <a:noAutofit/>
          </a:bodyPr>
          <a:lstStyle/>
          <a:p>
            <a:pPr marL="139700" lvl="0" indent="0" rtl="0">
              <a:spcBef>
                <a:spcPts val="0"/>
              </a:spcBef>
              <a:spcAft>
                <a:spcPts val="0"/>
              </a:spcAft>
              <a:buSzPts val="1400"/>
            </a:pPr>
            <a:r>
              <a:rPr lang="en-US" sz="1600" b="1" dirty="0">
                <a:solidFill>
                  <a:schemeClr val="accent6">
                    <a:lumMod val="50000"/>
                  </a:schemeClr>
                </a:solidFill>
              </a:rPr>
              <a:t>Supervised learning (regression) </a:t>
            </a:r>
          </a:p>
          <a:p>
            <a:pPr marL="139700" lvl="0" indent="0" rtl="0">
              <a:spcBef>
                <a:spcPts val="0"/>
              </a:spcBef>
              <a:spcAft>
                <a:spcPts val="0"/>
              </a:spcAft>
              <a:buSzPts val="1400"/>
            </a:pPr>
            <a:r>
              <a:rPr lang="en-US" sz="1600" dirty="0">
                <a:solidFill>
                  <a:schemeClr val="accent6">
                    <a:lumMod val="50000"/>
                  </a:schemeClr>
                </a:solidFill>
              </a:rPr>
              <a:t>to predict property price</a:t>
            </a:r>
          </a:p>
        </p:txBody>
      </p:sp>
      <p:sp>
        <p:nvSpPr>
          <p:cNvPr id="19" name="Google Shape;10345;p79">
            <a:extLst>
              <a:ext uri="{FF2B5EF4-FFF2-40B4-BE49-F238E27FC236}">
                <a16:creationId xmlns:a16="http://schemas.microsoft.com/office/drawing/2014/main" id="{19B8D952-DA0D-4DAD-9EB4-D79DD0C3F241}"/>
              </a:ext>
            </a:extLst>
          </p:cNvPr>
          <p:cNvSpPr/>
          <p:nvPr/>
        </p:nvSpPr>
        <p:spPr>
          <a:xfrm>
            <a:off x="1838114" y="1229584"/>
            <a:ext cx="1289379" cy="1289379"/>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10319;p79">
            <a:extLst>
              <a:ext uri="{FF2B5EF4-FFF2-40B4-BE49-F238E27FC236}">
                <a16:creationId xmlns:a16="http://schemas.microsoft.com/office/drawing/2014/main" id="{1282C2B6-583A-441B-9ED3-924CF07667E3}"/>
              </a:ext>
            </a:extLst>
          </p:cNvPr>
          <p:cNvGrpSpPr/>
          <p:nvPr/>
        </p:nvGrpSpPr>
        <p:grpSpPr>
          <a:xfrm>
            <a:off x="5573647" y="1288480"/>
            <a:ext cx="1289377" cy="1296236"/>
            <a:chOff x="3095745" y="3805393"/>
            <a:chExt cx="352840" cy="354717"/>
          </a:xfrm>
          <a:solidFill>
            <a:schemeClr val="accent6">
              <a:lumMod val="60000"/>
              <a:lumOff val="40000"/>
            </a:schemeClr>
          </a:solidFill>
        </p:grpSpPr>
        <p:sp>
          <p:nvSpPr>
            <p:cNvPr id="21" name="Google Shape;10320;p79">
              <a:extLst>
                <a:ext uri="{FF2B5EF4-FFF2-40B4-BE49-F238E27FC236}">
                  <a16:creationId xmlns:a16="http://schemas.microsoft.com/office/drawing/2014/main" id="{C61EC932-723B-4411-B6D9-6704B1E5E5C3}"/>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21;p79">
              <a:extLst>
                <a:ext uri="{FF2B5EF4-FFF2-40B4-BE49-F238E27FC236}">
                  <a16:creationId xmlns:a16="http://schemas.microsoft.com/office/drawing/2014/main" id="{C3A727F8-FCE4-4EA9-A479-139C9B5E40B1}"/>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22;p79">
              <a:extLst>
                <a:ext uri="{FF2B5EF4-FFF2-40B4-BE49-F238E27FC236}">
                  <a16:creationId xmlns:a16="http://schemas.microsoft.com/office/drawing/2014/main" id="{AD6826F8-ECDE-4BF2-B844-A460ACDA6374}"/>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23;p79">
              <a:extLst>
                <a:ext uri="{FF2B5EF4-FFF2-40B4-BE49-F238E27FC236}">
                  <a16:creationId xmlns:a16="http://schemas.microsoft.com/office/drawing/2014/main" id="{B26A831E-3FA4-47D3-B4E9-FA63629831A5}"/>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24;p79">
              <a:extLst>
                <a:ext uri="{FF2B5EF4-FFF2-40B4-BE49-F238E27FC236}">
                  <a16:creationId xmlns:a16="http://schemas.microsoft.com/office/drawing/2014/main" id="{A9D98CB3-F5A0-4B20-82F4-86AC4265D581}"/>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25;p79">
              <a:extLst>
                <a:ext uri="{FF2B5EF4-FFF2-40B4-BE49-F238E27FC236}">
                  <a16:creationId xmlns:a16="http://schemas.microsoft.com/office/drawing/2014/main" id="{4594974D-70E1-4F13-80B4-72F89E631A30}"/>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itle 2">
            <a:extLst>
              <a:ext uri="{FF2B5EF4-FFF2-40B4-BE49-F238E27FC236}">
                <a16:creationId xmlns:a16="http://schemas.microsoft.com/office/drawing/2014/main" id="{D8D1B361-2608-5943-AA87-BEFBBAD73503}"/>
              </a:ext>
            </a:extLst>
          </p:cNvPr>
          <p:cNvSpPr>
            <a:spLocks noGrp="1"/>
          </p:cNvSpPr>
          <p:nvPr>
            <p:ph type="title"/>
          </p:nvPr>
        </p:nvSpPr>
        <p:spPr>
          <a:xfrm>
            <a:off x="1996975" y="418185"/>
            <a:ext cx="5150100" cy="431400"/>
          </a:xfrm>
        </p:spPr>
        <p:txBody>
          <a:bodyPr/>
          <a:lstStyle/>
          <a:p>
            <a:r>
              <a:rPr lang="en-US" b="1" dirty="0">
                <a:solidFill>
                  <a:schemeClr val="accent6">
                    <a:lumMod val="50000"/>
                  </a:schemeClr>
                </a:solidFill>
              </a:rPr>
              <a:t>Analytic Approach</a:t>
            </a:r>
          </a:p>
        </p:txBody>
      </p:sp>
    </p:spTree>
    <p:extLst>
      <p:ext uri="{BB962C8B-B14F-4D97-AF65-F5344CB8AC3E}">
        <p14:creationId xmlns:p14="http://schemas.microsoft.com/office/powerpoint/2010/main" val="3991258841"/>
      </p:ext>
    </p:extLst>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5766</TotalTime>
  <Words>2160</Words>
  <Application>Microsoft Macintosh PowerPoint</Application>
  <PresentationFormat>On-screen Show (16:9)</PresentationFormat>
  <Paragraphs>404</Paragraphs>
  <Slides>53</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Montserrat</vt:lpstr>
      <vt:lpstr>Roboto Condensed</vt:lpstr>
      <vt:lpstr>Arial</vt:lpstr>
      <vt:lpstr>Abel</vt:lpstr>
      <vt:lpstr>Livvic</vt:lpstr>
      <vt:lpstr>Rubik</vt:lpstr>
      <vt:lpstr>Custal Project Proposal by Slidesgo</vt:lpstr>
      <vt:lpstr>Purwadhika JCDSAH Final Project</vt:lpstr>
      <vt:lpstr>Matplotlib Team</vt:lpstr>
      <vt:lpstr>Table of Contents</vt:lpstr>
      <vt:lpstr>Business Background</vt:lpstr>
      <vt:lpstr>Background</vt:lpstr>
      <vt:lpstr>Business Objectives</vt:lpstr>
      <vt:lpstr>Expected Output</vt:lpstr>
      <vt:lpstr>Project Limitation</vt:lpstr>
      <vt:lpstr>Analytic Approach</vt:lpstr>
      <vt:lpstr>Data Understanding and Data Exploration</vt:lpstr>
      <vt:lpstr>Data Collection</vt:lpstr>
      <vt:lpstr>Data Description</vt:lpstr>
      <vt:lpstr>Data Description</vt:lpstr>
      <vt:lpstr>Splitting Dataset</vt:lpstr>
      <vt:lpstr>Price Distribution</vt:lpstr>
      <vt:lpstr>Price Mapping by Location</vt:lpstr>
      <vt:lpstr>Features on Price (ex: Building Structure &amp; Material)</vt:lpstr>
      <vt:lpstr>Statistical Test (ex: Building Structure &amp; Material)</vt:lpstr>
      <vt:lpstr>Data Preprocessing</vt:lpstr>
      <vt:lpstr>Qualified Features</vt:lpstr>
      <vt:lpstr>Handling Missing Data</vt:lpstr>
      <vt:lpstr>Handling Missing Data (continued)</vt:lpstr>
      <vt:lpstr>Handling Missing Data (continued)</vt:lpstr>
      <vt:lpstr>Feature Selection</vt:lpstr>
      <vt:lpstr>Cramér's V Correlation for Categorical Features Result</vt:lpstr>
      <vt:lpstr>Correlation for Numerical Features Result</vt:lpstr>
      <vt:lpstr>Unusual Values</vt:lpstr>
      <vt:lpstr>Unusual Values (continued)</vt:lpstr>
      <vt:lpstr>PowerPoint Presentation</vt:lpstr>
      <vt:lpstr>Feature Engineering &amp; Encoding</vt:lpstr>
      <vt:lpstr>Modeling and Evaluation</vt:lpstr>
      <vt:lpstr>Modeling Steps</vt:lpstr>
      <vt:lpstr>Baseline Model</vt:lpstr>
      <vt:lpstr>Tested Models Result</vt:lpstr>
      <vt:lpstr>PowerPoint Presentation</vt:lpstr>
      <vt:lpstr>PowerPoint Presentation</vt:lpstr>
      <vt:lpstr>Tuning Result</vt:lpstr>
      <vt:lpstr>Prediction Error Plot</vt:lpstr>
      <vt:lpstr>Learning Curve</vt:lpstr>
      <vt:lpstr>PowerPoint Presentation</vt:lpstr>
      <vt:lpstr>PowerPoint Presentation</vt:lpstr>
      <vt:lpstr>Predictions on Unseen Data</vt:lpstr>
      <vt:lpstr>Tuned Model Result</vt:lpstr>
      <vt:lpstr>Deployment</vt:lpstr>
      <vt:lpstr>Deployment Workflow</vt:lpstr>
      <vt:lpstr>Deployment Page</vt:lpstr>
      <vt:lpstr>Business Case Study</vt:lpstr>
      <vt:lpstr>Business Case Study Improvement Results</vt:lpstr>
      <vt:lpstr>Business Case Study Prescriptive Analysis</vt:lpstr>
      <vt:lpstr>Conclusion and Recommendation</vt:lpstr>
      <vt:lpstr>Conclusion</vt:lpstr>
      <vt:lpstr>Recommendation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CUSTAL PROJECT PROPOSAL</dc:title>
  <dc:creator>Rafif Hendrawan</dc:creator>
  <cp:lastModifiedBy>gustiak@yahoo.com</cp:lastModifiedBy>
  <cp:revision>122</cp:revision>
  <dcterms:modified xsi:type="dcterms:W3CDTF">2021-07-28T16:29:59Z</dcterms:modified>
</cp:coreProperties>
</file>